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4" r:id="rId7"/>
    <p:sldId id="263" r:id="rId8"/>
    <p:sldId id="270" r:id="rId9"/>
    <p:sldId id="264" r:id="rId10"/>
    <p:sldId id="271" r:id="rId11"/>
    <p:sldId id="265" r:id="rId12"/>
    <p:sldId id="272" r:id="rId13"/>
    <p:sldId id="266" r:id="rId14"/>
    <p:sldId id="273" r:id="rId15"/>
    <p:sldId id="26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4" userDrawn="1">
          <p15:clr>
            <a:srgbClr val="A4A3A4"/>
          </p15:clr>
        </p15:guide>
        <p15:guide id="2" pos="529" userDrawn="1">
          <p15:clr>
            <a:srgbClr val="A4A3A4"/>
          </p15:clr>
        </p15:guide>
        <p15:guide id="3" orient="horz" pos="3997" userDrawn="1">
          <p15:clr>
            <a:srgbClr val="A4A3A4"/>
          </p15:clr>
        </p15:guide>
        <p15:guide id="4" orient="horz" pos="1230" userDrawn="1">
          <p15:clr>
            <a:srgbClr val="A4A3A4"/>
          </p15:clr>
        </p15:guide>
        <p15:guide id="5" orient="horz" pos="9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5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05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594" y="96"/>
      </p:cViewPr>
      <p:guideLst>
        <p:guide orient="horz" pos="414"/>
        <p:guide pos="529"/>
        <p:guide orient="horz" pos="3997"/>
        <p:guide orient="horz" pos="1230"/>
        <p:guide orient="horz" pos="9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F058-5582-43F2-96EC-FE27655DD482}" type="datetimeFigureOut">
              <a:rPr lang="ru-RU" smtClean="0"/>
              <a:t>17.06.2026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EB6F3-D68A-4258-8D07-59C2DA8F4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09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F058-5582-43F2-96EC-FE27655DD482}" type="datetimeFigureOut">
              <a:rPr lang="ru-RU" smtClean="0"/>
              <a:t>17.06.2026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EB6F3-D68A-4258-8D07-59C2DA8F4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269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F058-5582-43F2-96EC-FE27655DD482}" type="datetimeFigureOut">
              <a:rPr lang="ru-RU" smtClean="0"/>
              <a:t>17.06.2026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EB6F3-D68A-4258-8D07-59C2DA8F4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595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ilroy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roy" panose="00000500000000000000" pitchFamily="2" charset="-52"/>
              </a:defRPr>
            </a:lvl1pPr>
            <a:lvl2pPr>
              <a:defRPr>
                <a:latin typeface="Gilroy" panose="00000500000000000000" pitchFamily="2" charset="-52"/>
              </a:defRPr>
            </a:lvl2pPr>
            <a:lvl3pPr>
              <a:defRPr>
                <a:latin typeface="Gilroy" panose="00000500000000000000" pitchFamily="2" charset="-52"/>
              </a:defRPr>
            </a:lvl3pPr>
            <a:lvl4pPr>
              <a:defRPr>
                <a:latin typeface="Gilroy" panose="00000500000000000000" pitchFamily="2" charset="-52"/>
              </a:defRPr>
            </a:lvl4pPr>
            <a:lvl5pPr>
              <a:defRPr>
                <a:latin typeface="Gilroy" panose="00000500000000000000" pitchFamily="2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F058-5582-43F2-96EC-FE27655DD482}" type="datetimeFigureOut">
              <a:rPr lang="ru-RU" smtClean="0"/>
              <a:t>17.06.2026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EB6F3-D68A-4258-8D07-59C2DA8F4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765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F058-5582-43F2-96EC-FE27655DD482}" type="datetimeFigureOut">
              <a:rPr lang="ru-RU" smtClean="0"/>
              <a:t>17.06.2026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EB6F3-D68A-4258-8D07-59C2DA8F4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839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F058-5582-43F2-96EC-FE27655DD482}" type="datetimeFigureOut">
              <a:rPr lang="ru-RU" smtClean="0"/>
              <a:t>17.06.2026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EB6F3-D68A-4258-8D07-59C2DA8F4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383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F058-5582-43F2-96EC-FE27655DD482}" type="datetimeFigureOut">
              <a:rPr lang="ru-RU" smtClean="0"/>
              <a:t>17.06.2026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EB6F3-D68A-4258-8D07-59C2DA8F4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597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F058-5582-43F2-96EC-FE27655DD482}" type="datetimeFigureOut">
              <a:rPr lang="ru-RU" smtClean="0"/>
              <a:t>17.06.2026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EB6F3-D68A-4258-8D07-59C2DA8F4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253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F058-5582-43F2-96EC-FE27655DD482}" type="datetimeFigureOut">
              <a:rPr lang="ru-RU" smtClean="0"/>
              <a:t>17.06.2026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EB6F3-D68A-4258-8D07-59C2DA8F4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887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F058-5582-43F2-96EC-FE27655DD482}" type="datetimeFigureOut">
              <a:rPr lang="ru-RU" smtClean="0"/>
              <a:t>17.06.2026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EB6F3-D68A-4258-8D07-59C2DA8F4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530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F058-5582-43F2-96EC-FE27655DD482}" type="datetimeFigureOut">
              <a:rPr lang="ru-RU" smtClean="0"/>
              <a:t>17.06.2026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EB6F3-D68A-4258-8D07-59C2DA8F4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688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BF058-5582-43F2-96EC-FE27655DD482}" type="datetimeFigureOut">
              <a:rPr lang="ru-RU" smtClean="0"/>
              <a:t>17.06.2026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EB6F3-D68A-4258-8D07-59C2DA8F4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58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12twelve.ru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12twelve.ru/catalog/offer/34255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12twelve.ru/catalog/offer/34253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12twelve.ru/catalog/offer/34257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12twelve.ru/catalog/offer/34472/" TargetMode="External"/><Relationship Id="rId7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2BEF8E3-E15B-1B03-B162-F32A0009A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" y="0"/>
            <a:ext cx="1218552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3793306"/>
            <a:ext cx="3611761" cy="7692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D3C921-5993-46FB-FB32-06BEC03E4AFF}"/>
              </a:ext>
            </a:extLst>
          </p:cNvPr>
          <p:cNvSpPr txBox="1"/>
          <p:nvPr/>
        </p:nvSpPr>
        <p:spPr>
          <a:xfrm>
            <a:off x="748348" y="993558"/>
            <a:ext cx="7993316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ru-RU" sz="5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НОВЫЙ БРЕНД </a:t>
            </a:r>
            <a:r>
              <a:rPr lang="en-US" sz="5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5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5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АССОРТИМЕНТЕ </a:t>
            </a:r>
            <a:r>
              <a:rPr lang="en-US" sz="5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5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5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12TWELVE</a:t>
            </a:r>
            <a:endParaRPr lang="en-RU" sz="5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655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87C0CC-A752-53AB-C181-8863C7FBA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" y="0"/>
            <a:ext cx="12188761" cy="6859823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481701" y="1924815"/>
            <a:ext cx="5777052" cy="4308034"/>
            <a:chOff x="467187" y="2420593"/>
            <a:chExt cx="5777052" cy="3648645"/>
          </a:xfrm>
        </p:grpSpPr>
        <p:sp>
          <p:nvSpPr>
            <p:cNvPr id="24" name="Rounded Rectangle 10">
              <a:extLst>
                <a:ext uri="{FF2B5EF4-FFF2-40B4-BE49-F238E27FC236}">
                  <a16:creationId xmlns:a16="http://schemas.microsoft.com/office/drawing/2014/main" id="{C68DDB9F-BFE6-71FC-CE0D-0468850E8511}"/>
                </a:ext>
              </a:extLst>
            </p:cNvPr>
            <p:cNvSpPr/>
            <p:nvPr/>
          </p:nvSpPr>
          <p:spPr>
            <a:xfrm>
              <a:off x="619968" y="2420593"/>
              <a:ext cx="4534880" cy="3648645"/>
            </a:xfrm>
            <a:prstGeom prst="roundRect">
              <a:avLst>
                <a:gd name="adj" fmla="val 8402"/>
              </a:avLst>
            </a:prstGeom>
            <a:solidFill>
              <a:schemeClr val="bg1">
                <a:lumMod val="50000"/>
                <a:alpha val="10289"/>
              </a:schemeClr>
            </a:solidFill>
            <a:ln w="381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85000">
                    <a:schemeClr val="bg1"/>
                  </a:gs>
                  <a:gs pos="51000">
                    <a:schemeClr val="tx1">
                      <a:lumMod val="65000"/>
                      <a:lumOff val="35000"/>
                    </a:schemeClr>
                  </a:gs>
                </a:gsLst>
                <a:lin ang="66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50F061F-985C-768A-407D-7A0A4843DA9D}"/>
                </a:ext>
              </a:extLst>
            </p:cNvPr>
            <p:cNvSpPr txBox="1"/>
            <p:nvPr/>
          </p:nvSpPr>
          <p:spPr>
            <a:xfrm>
              <a:off x="467187" y="2510945"/>
              <a:ext cx="4687661" cy="1863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71475" indent="-103188">
                <a:spcAft>
                  <a:spcPts val="1000"/>
                </a:spcAft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600" b="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вращающийся верхний элемент </a:t>
              </a:r>
              <a:br>
                <a:rPr lang="ru-RU" sz="1600" b="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600" b="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для снятия стресса и расслабления</a:t>
              </a:r>
            </a:p>
            <a:p>
              <a:pPr marL="371475" indent="-103188">
                <a:spcAft>
                  <a:spcPts val="1000"/>
                </a:spcAft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</a:t>
              </a:r>
              <a:r>
                <a:rPr lang="ru-RU" sz="1600" b="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оддержка PD до 100 Вт</a:t>
              </a:r>
            </a:p>
            <a:p>
              <a:pPr marL="371475" indent="-103188">
                <a:spcAft>
                  <a:spcPts val="1000"/>
                </a:spcAft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600" b="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хаб: 2хUSB-A, </a:t>
              </a: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</a:t>
              </a:r>
              <a:r>
                <a:rPr lang="ru-RU" sz="1600" b="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хUSB-C, HDMI </a:t>
              </a:r>
              <a:br>
                <a:rPr lang="ru-RU" sz="1600" b="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600" b="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и аудиоразъём</a:t>
              </a:r>
            </a:p>
            <a:p>
              <a:pPr marL="371475" indent="-103188">
                <a:spcAft>
                  <a:spcPts val="1000"/>
                </a:spcAft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премиум-хаб </a:t>
              </a:r>
              <a:r>
                <a:rPr lang="ru-RU" sz="1600" b="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из переработанного алюминия высокого качества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50F061F-985C-768A-407D-7A0A4843DA9D}"/>
                </a:ext>
              </a:extLst>
            </p:cNvPr>
            <p:cNvSpPr txBox="1"/>
            <p:nvPr/>
          </p:nvSpPr>
          <p:spPr>
            <a:xfrm>
              <a:off x="723363" y="5511599"/>
              <a:ext cx="5520876" cy="391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Цена: </a:t>
              </a:r>
              <a:r>
                <a:rPr lang="ru-RU" sz="240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5290 руб.</a:t>
              </a:r>
              <a:endParaRPr lang="en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5" name="Рисунок 10">
            <a:extLst>
              <a:ext uri="{FF2B5EF4-FFF2-40B4-BE49-F238E27FC236}">
                <a16:creationId xmlns:a16="http://schemas.microsoft.com/office/drawing/2014/main" id="{6F3E5D86-69AB-0077-B537-37AB07CC41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923" y="4194272"/>
            <a:ext cx="2150966" cy="2150966"/>
          </a:xfrm>
          <a:prstGeom prst="roundRect">
            <a:avLst>
              <a:gd name="adj" fmla="val 13088"/>
            </a:avLst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A48913-7B92-DACF-9D4C-6F7221663BF6}"/>
              </a:ext>
            </a:extLst>
          </p:cNvPr>
          <p:cNvSpPr txBox="1"/>
          <p:nvPr/>
        </p:nvSpPr>
        <p:spPr>
          <a:xfrm>
            <a:off x="737877" y="557168"/>
            <a:ext cx="6341796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800"/>
              </a:lnSpc>
            </a:pP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Универсальное зарядное устройство 7 в 1</a:t>
            </a:r>
            <a:endParaRPr lang="en-RU" sz="26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845C76-1D34-3921-61F8-7F56371BED1A}"/>
              </a:ext>
            </a:extLst>
          </p:cNvPr>
          <p:cNvSpPr txBox="1"/>
          <p:nvPr/>
        </p:nvSpPr>
        <p:spPr>
          <a:xfrm>
            <a:off x="737877" y="1438727"/>
            <a:ext cx="1464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XP61141.33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</a:t>
            </a:r>
            <a:endParaRPr lang="en-RU" sz="14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A2AA7E7-9F98-57CF-B9AB-D83DA0178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4" t="1635" r="16018" b="5309"/>
          <a:stretch/>
        </p:blipFill>
        <p:spPr>
          <a:xfrm>
            <a:off x="8350898" y="1952624"/>
            <a:ext cx="3537087" cy="4392613"/>
          </a:xfrm>
          <a:prstGeom prst="roundRect">
            <a:avLst>
              <a:gd name="adj" fmla="val 13088"/>
            </a:avLst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CA62BB-DB0E-999B-396F-F2378D586E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t="13869" r="18070" b="9037"/>
          <a:stretch/>
        </p:blipFill>
        <p:spPr>
          <a:xfrm>
            <a:off x="6050923" y="1964088"/>
            <a:ext cx="2147195" cy="2147195"/>
          </a:xfrm>
          <a:prstGeom prst="roundRect">
            <a:avLst>
              <a:gd name="adj" fmla="val 13088"/>
            </a:avLst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C43C271-FE73-63EC-B9D3-CBBB26C3754C}"/>
              </a:ext>
            </a:extLst>
          </p:cNvPr>
          <p:cNvSpPr txBox="1"/>
          <p:nvPr/>
        </p:nvSpPr>
        <p:spPr>
          <a:xfrm>
            <a:off x="634481" y="4542206"/>
            <a:ext cx="6097554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312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Доступен под заказ из Китая</a:t>
            </a:r>
          </a:p>
          <a:p>
            <a:pPr marL="87312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Мин. тираж 1 000 шт.</a:t>
            </a:r>
          </a:p>
          <a:p>
            <a:pPr marL="87312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Образец: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скоро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Прямоугольник 8">
            <a:extLst>
              <a:ext uri="{FF2B5EF4-FFF2-40B4-BE49-F238E27FC236}">
                <a16:creationId xmlns:a16="http://schemas.microsoft.com/office/drawing/2014/main" id="{24C59E80-A5B8-8E41-113E-DBF9BDD28031}"/>
              </a:ext>
            </a:extLst>
          </p:cNvPr>
          <p:cNvSpPr/>
          <p:nvPr/>
        </p:nvSpPr>
        <p:spPr>
          <a:xfrm>
            <a:off x="658587" y="6309417"/>
            <a:ext cx="46854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79375">
              <a:spcAft>
                <a:spcPts val="1000"/>
              </a:spcAft>
              <a:buClr>
                <a:srgbClr val="7061F0"/>
              </a:buClr>
              <a:buSzPct val="100000"/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*в момент оформления заказа цена может быть скорректирована в меньшую сторону.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8D0A9D-D5DF-9FAF-6F2E-E6DEE2C6CC18}"/>
              </a:ext>
            </a:extLst>
          </p:cNvPr>
          <p:cNvSpPr txBox="1"/>
          <p:nvPr/>
        </p:nvSpPr>
        <p:spPr>
          <a:xfrm>
            <a:off x="2370734" y="1438727"/>
            <a:ext cx="1464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XP61141.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22М</a:t>
            </a:r>
            <a:endParaRPr lang="en-RU" sz="14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74A9EF4-5EBE-71D0-96EE-DE82D66393EB}"/>
              </a:ext>
            </a:extLst>
          </p:cNvPr>
          <p:cNvCxnSpPr>
            <a:cxnSpLocks/>
          </p:cNvCxnSpPr>
          <p:nvPr/>
        </p:nvCxnSpPr>
        <p:spPr>
          <a:xfrm>
            <a:off x="839788" y="4428848"/>
            <a:ext cx="142256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5">
            <a:extLst>
              <a:ext uri="{FF2B5EF4-FFF2-40B4-BE49-F238E27FC236}">
                <a16:creationId xmlns:a16="http://schemas.microsoft.com/office/drawing/2014/main" id="{B9C6210F-8B4E-8526-7092-06493FBA6D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792" y="657225"/>
            <a:ext cx="1038208" cy="3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8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D41AA-05A0-18A5-CC1F-43A6C00FC0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8" b="6133"/>
          <a:stretch/>
        </p:blipFill>
        <p:spPr>
          <a:xfrm>
            <a:off x="3239" y="0"/>
            <a:ext cx="12188761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F3DE3A-4927-6EF1-FED6-17C4805BAA20}"/>
              </a:ext>
            </a:extLst>
          </p:cNvPr>
          <p:cNvSpPr txBox="1"/>
          <p:nvPr/>
        </p:nvSpPr>
        <p:spPr>
          <a:xfrm>
            <a:off x="737877" y="519791"/>
            <a:ext cx="5535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Внешний аккумулятор </a:t>
            </a:r>
            <a:r>
              <a:rPr lang="ru" sz="28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ICE-P</a:t>
            </a:r>
            <a:endParaRPr lang="en-RU" sz="2600" dirty="0">
              <a:solidFill>
                <a:schemeClr val="bg1">
                  <a:lumMod val="9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7179C0-6662-B0A9-E92D-F2C0C81D03B3}"/>
              </a:ext>
            </a:extLst>
          </p:cNvPr>
          <p:cNvSpPr txBox="1"/>
          <p:nvPr/>
        </p:nvSpPr>
        <p:spPr>
          <a:xfrm>
            <a:off x="747021" y="1043011"/>
            <a:ext cx="4909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XP61145</a:t>
            </a:r>
          </a:p>
        </p:txBody>
      </p:sp>
      <p:pic>
        <p:nvPicPr>
          <p:cNvPr id="3" name="ICE-P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714" y="1952624"/>
            <a:ext cx="6066626" cy="3412477"/>
          </a:xfrm>
          <a:prstGeom prst="roundRect">
            <a:avLst>
              <a:gd name="adj" fmla="val 6356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7" name="Рисунок 5">
            <a:extLst>
              <a:ext uri="{FF2B5EF4-FFF2-40B4-BE49-F238E27FC236}">
                <a16:creationId xmlns:a16="http://schemas.microsoft.com/office/drawing/2014/main" id="{202B9761-5731-BEA4-D640-5344943085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792" y="5982621"/>
            <a:ext cx="1038208" cy="3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2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331B8FB-A7CD-E4E0-87DE-5FABC44E6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" y="0"/>
            <a:ext cx="12188761" cy="6859823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493939" y="1663288"/>
            <a:ext cx="5779639" cy="4549943"/>
            <a:chOff x="479425" y="2297739"/>
            <a:chExt cx="5779639" cy="4549943"/>
          </a:xfrm>
        </p:grpSpPr>
        <p:sp>
          <p:nvSpPr>
            <p:cNvPr id="16" name="Rounded Rectangle 10">
              <a:extLst>
                <a:ext uri="{FF2B5EF4-FFF2-40B4-BE49-F238E27FC236}">
                  <a16:creationId xmlns:a16="http://schemas.microsoft.com/office/drawing/2014/main" id="{C68DDB9F-BFE6-71FC-CE0D-0468850E8511}"/>
                </a:ext>
              </a:extLst>
            </p:cNvPr>
            <p:cNvSpPr/>
            <p:nvPr/>
          </p:nvSpPr>
          <p:spPr>
            <a:xfrm>
              <a:off x="579533" y="2297739"/>
              <a:ext cx="5062906" cy="4549943"/>
            </a:xfrm>
            <a:prstGeom prst="roundRect">
              <a:avLst>
                <a:gd name="adj" fmla="val 8402"/>
              </a:avLst>
            </a:prstGeom>
            <a:solidFill>
              <a:schemeClr val="bg1">
                <a:alpha val="19838"/>
              </a:schemeClr>
            </a:solidFill>
            <a:ln w="381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85000">
                    <a:schemeClr val="bg1"/>
                  </a:gs>
                  <a:gs pos="51000">
                    <a:schemeClr val="tx1">
                      <a:lumMod val="65000"/>
                      <a:lumOff val="35000"/>
                    </a:schemeClr>
                  </a:gs>
                </a:gsLst>
                <a:lin ang="66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50F061F-985C-768A-407D-7A0A4843DA9D}"/>
                </a:ext>
              </a:extLst>
            </p:cNvPr>
            <p:cNvSpPr txBox="1"/>
            <p:nvPr/>
          </p:nvSpPr>
          <p:spPr>
            <a:xfrm>
              <a:off x="479425" y="2438374"/>
              <a:ext cx="5163013" cy="2046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06400" indent="-138113">
                <a:spcAft>
                  <a:spcPts val="600"/>
                </a:spcAft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л</a:t>
              </a:r>
              <a:r>
                <a:rPr lang="ru-RU" sz="1600" b="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ёгкий и компактный, поддерживает быструю зарядку до 15 Вт</a:t>
              </a:r>
            </a:p>
            <a:p>
              <a:pPr marL="406400" indent="-138113">
                <a:spcAft>
                  <a:spcPts val="600"/>
                </a:spcAft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600" b="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умная сенсорная LED-подсветка </a:t>
              </a:r>
              <a:br>
                <a:rPr lang="ru-RU" sz="1600" b="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600" b="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для поиска вещей в сумке</a:t>
              </a:r>
            </a:p>
            <a:p>
              <a:pPr marL="406400" indent="-138113">
                <a:spcAft>
                  <a:spcPts val="600"/>
                </a:spcAft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емкость </a:t>
              </a:r>
              <a:r>
                <a:rPr lang="ru-RU" sz="1600" b="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5000 </a:t>
              </a:r>
              <a:r>
                <a:rPr lang="ru-RU" sz="1600" b="0" i="0" u="none" strike="noStrike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мАч</a:t>
              </a:r>
              <a:r>
                <a:rPr lang="ru-RU" sz="1600" b="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— идеально </a:t>
              </a:r>
              <a:br>
                <a:rPr lang="ru-RU" sz="1600" b="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600" b="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для повседневного использования</a:t>
              </a:r>
            </a:p>
            <a:p>
              <a:pPr marL="406400" indent="-138113">
                <a:spcAft>
                  <a:spcPts val="600"/>
                </a:spcAft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</a:t>
              </a:r>
              <a:r>
                <a:rPr lang="ru-RU" sz="1600" b="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орпус из переработанного пластика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0F061F-985C-768A-407D-7A0A4843DA9D}"/>
                </a:ext>
              </a:extLst>
            </p:cNvPr>
            <p:cNvSpPr txBox="1"/>
            <p:nvPr/>
          </p:nvSpPr>
          <p:spPr>
            <a:xfrm>
              <a:off x="738188" y="6142062"/>
              <a:ext cx="5520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Цена: </a:t>
              </a:r>
              <a:r>
                <a:rPr lang="ru-RU" sz="240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2500 руб.</a:t>
              </a:r>
              <a:endParaRPr lang="en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824" y="1484313"/>
            <a:ext cx="2075130" cy="2075130"/>
          </a:xfrm>
          <a:prstGeom prst="roundRect">
            <a:avLst>
              <a:gd name="adj" fmla="val 7401"/>
            </a:avLst>
          </a:prstGeom>
          <a:effectLst>
            <a:outerShdw blurRad="213397" dist="110286" dir="4740000" sx="93000" sy="93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961485-3E65-868B-0FD8-E61E25E43CD2}"/>
              </a:ext>
            </a:extLst>
          </p:cNvPr>
          <p:cNvSpPr txBox="1"/>
          <p:nvPr/>
        </p:nvSpPr>
        <p:spPr>
          <a:xfrm>
            <a:off x="737877" y="519791"/>
            <a:ext cx="5535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Внешний аккумулятор </a:t>
            </a:r>
            <a:r>
              <a:rPr lang="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ICE-P</a:t>
            </a:r>
            <a:endParaRPr lang="en-RU" sz="26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6F43CE-1CF1-C02F-5BD9-9C4C1D686194}"/>
              </a:ext>
            </a:extLst>
          </p:cNvPr>
          <p:cNvSpPr txBox="1"/>
          <p:nvPr/>
        </p:nvSpPr>
        <p:spPr>
          <a:xfrm>
            <a:off x="747021" y="1043011"/>
            <a:ext cx="4909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XP61145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265" y="2007538"/>
            <a:ext cx="3282639" cy="3265981"/>
          </a:xfrm>
          <a:prstGeom prst="roundRect">
            <a:avLst>
              <a:gd name="adj" fmla="val 7401"/>
            </a:avLst>
          </a:prstGeom>
          <a:effectLst>
            <a:outerShdw blurRad="213397" dist="110286" dir="4740000" sx="93000" sy="9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824" y="4212611"/>
            <a:ext cx="2075130" cy="2075130"/>
          </a:xfrm>
          <a:prstGeom prst="roundRect">
            <a:avLst>
              <a:gd name="adj" fmla="val 7401"/>
            </a:avLst>
          </a:prstGeom>
          <a:effectLst>
            <a:outerShdw blurRad="213397" dist="110286" dir="4740000" sx="93000" sy="93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C71FB9-E9F2-7781-9AD1-6DAD36BAFD68}"/>
              </a:ext>
            </a:extLst>
          </p:cNvPr>
          <p:cNvSpPr txBox="1"/>
          <p:nvPr/>
        </p:nvSpPr>
        <p:spPr>
          <a:xfrm>
            <a:off x="393509" y="4152885"/>
            <a:ext cx="4305300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7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Доступен под заказ из Китая</a:t>
            </a:r>
          </a:p>
          <a:p>
            <a:pPr marL="357187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тираж 3 000 шт.</a:t>
            </a:r>
          </a:p>
          <a:p>
            <a:pPr marL="357187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Мин. тираж в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Pantone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5 000 шт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357187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Образец: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скоро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Прямоугольник 8">
            <a:extLst>
              <a:ext uri="{FF2B5EF4-FFF2-40B4-BE49-F238E27FC236}">
                <a16:creationId xmlns:a16="http://schemas.microsoft.com/office/drawing/2014/main" id="{FEFCA742-7C95-3C4E-4280-4CD39B4FF31D}"/>
              </a:ext>
            </a:extLst>
          </p:cNvPr>
          <p:cNvSpPr/>
          <p:nvPr/>
        </p:nvSpPr>
        <p:spPr>
          <a:xfrm>
            <a:off x="658587" y="6309417"/>
            <a:ext cx="46854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79375">
              <a:spcAft>
                <a:spcPts val="1000"/>
              </a:spcAft>
              <a:buClr>
                <a:srgbClr val="7061F0"/>
              </a:buClr>
              <a:buSzPct val="100000"/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*в момент оформления заказа цена может быть скорректирована в меньшую сторону.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25BDE88-F3C5-2903-B3E4-66AB70FB5CD9}"/>
              </a:ext>
            </a:extLst>
          </p:cNvPr>
          <p:cNvCxnSpPr>
            <a:cxnSpLocks/>
          </p:cNvCxnSpPr>
          <p:nvPr/>
        </p:nvCxnSpPr>
        <p:spPr>
          <a:xfrm>
            <a:off x="839788" y="4008970"/>
            <a:ext cx="142256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5">
            <a:extLst>
              <a:ext uri="{FF2B5EF4-FFF2-40B4-BE49-F238E27FC236}">
                <a16:creationId xmlns:a16="http://schemas.microsoft.com/office/drawing/2014/main" id="{17C39329-9E6D-3EFB-569D-FC3BE8858C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792" y="657225"/>
            <a:ext cx="1038208" cy="3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16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6"/>
          <a:stretch/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F3DE3A-4927-6EF1-FED6-17C4805BAA20}"/>
              </a:ext>
            </a:extLst>
          </p:cNvPr>
          <p:cNvSpPr txBox="1"/>
          <p:nvPr/>
        </p:nvSpPr>
        <p:spPr>
          <a:xfrm>
            <a:off x="737877" y="579499"/>
            <a:ext cx="8253723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Универсальное зарядное устройство SMILE GAN </a:t>
            </a:r>
            <a:r>
              <a:rPr lang="ru-RU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функцией быстрой зарядки (100Вт)</a:t>
            </a:r>
            <a:endParaRPr lang="en-RU" sz="26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7179C0-6662-B0A9-E92D-F2C0C81D03B3}"/>
              </a:ext>
            </a:extLst>
          </p:cNvPr>
          <p:cNvSpPr txBox="1"/>
          <p:nvPr/>
        </p:nvSpPr>
        <p:spPr>
          <a:xfrm>
            <a:off x="737877" y="1441018"/>
            <a:ext cx="4909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XP61172</a:t>
            </a:r>
            <a:endParaRPr lang="en-RU" sz="1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SMILE G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787" y="2199100"/>
            <a:ext cx="3040951" cy="4020813"/>
          </a:xfrm>
          <a:prstGeom prst="roundRect">
            <a:avLst>
              <a:gd name="adj" fmla="val 6356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6" name="Рисунок 10">
            <a:extLst>
              <a:ext uri="{FF2B5EF4-FFF2-40B4-BE49-F238E27FC236}">
                <a16:creationId xmlns:a16="http://schemas.microsoft.com/office/drawing/2014/main" id="{EB79980A-0505-B71C-72CC-612675E0EB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773" y="4294575"/>
            <a:ext cx="1937227" cy="1937227"/>
          </a:xfrm>
          <a:prstGeom prst="roundRect">
            <a:avLst>
              <a:gd name="adj" fmla="val 11177"/>
            </a:avLst>
          </a:prstGeom>
        </p:spPr>
      </p:pic>
      <p:pic>
        <p:nvPicPr>
          <p:cNvPr id="7" name="Рисунок 11">
            <a:extLst>
              <a:ext uri="{FF2B5EF4-FFF2-40B4-BE49-F238E27FC236}">
                <a16:creationId xmlns:a16="http://schemas.microsoft.com/office/drawing/2014/main" id="{5864E610-B0F2-0AB1-F066-41FF6192F3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773" y="2199100"/>
            <a:ext cx="1937227" cy="1937227"/>
          </a:xfrm>
          <a:prstGeom prst="roundRect">
            <a:avLst>
              <a:gd name="adj" fmla="val 7401"/>
            </a:avLst>
          </a:prstGeom>
          <a:effectLst>
            <a:outerShdw blurRad="99548" dist="38100" dir="45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5">
            <a:extLst>
              <a:ext uri="{FF2B5EF4-FFF2-40B4-BE49-F238E27FC236}">
                <a16:creationId xmlns:a16="http://schemas.microsoft.com/office/drawing/2014/main" id="{1DF6D925-3A14-BEA9-1BC9-050737009F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792" y="5982621"/>
            <a:ext cx="1038208" cy="3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0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38172E0-F1BA-2EF8-EAF4-447E8C5C6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" y="0"/>
            <a:ext cx="12188761" cy="6859823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01498" y="1849011"/>
            <a:ext cx="5679440" cy="4424241"/>
            <a:chOff x="80167" y="2590426"/>
            <a:chExt cx="5679440" cy="4424241"/>
          </a:xfrm>
        </p:grpSpPr>
        <p:sp>
          <p:nvSpPr>
            <p:cNvPr id="6" name="Rounded Rectangle 10">
              <a:extLst>
                <a:ext uri="{FF2B5EF4-FFF2-40B4-BE49-F238E27FC236}">
                  <a16:creationId xmlns:a16="http://schemas.microsoft.com/office/drawing/2014/main" id="{C68DDB9F-BFE6-71FC-CE0D-0468850E8511}"/>
                </a:ext>
              </a:extLst>
            </p:cNvPr>
            <p:cNvSpPr/>
            <p:nvPr/>
          </p:nvSpPr>
          <p:spPr>
            <a:xfrm>
              <a:off x="103801" y="2590426"/>
              <a:ext cx="5153705" cy="4424241"/>
            </a:xfrm>
            <a:prstGeom prst="roundRect">
              <a:avLst>
                <a:gd name="adj" fmla="val 8402"/>
              </a:avLst>
            </a:prstGeom>
            <a:solidFill>
              <a:schemeClr val="bg1">
                <a:alpha val="19701"/>
              </a:schemeClr>
            </a:solidFill>
            <a:ln w="381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85000">
                    <a:schemeClr val="bg1"/>
                  </a:gs>
                  <a:gs pos="51000">
                    <a:schemeClr val="tx1">
                      <a:lumMod val="65000"/>
                      <a:lumOff val="35000"/>
                    </a:schemeClr>
                  </a:gs>
                </a:gsLst>
                <a:lin ang="66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50F061F-985C-768A-407D-7A0A4843DA9D}"/>
                </a:ext>
              </a:extLst>
            </p:cNvPr>
            <p:cNvSpPr txBox="1"/>
            <p:nvPr/>
          </p:nvSpPr>
          <p:spPr>
            <a:xfrm>
              <a:off x="80167" y="2729273"/>
              <a:ext cx="5035103" cy="2446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25438" indent="-144463">
                <a:spcAft>
                  <a:spcPts val="1000"/>
                </a:spcAft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удобно для зарядки нескольких устройств</a:t>
              </a:r>
              <a:endParaRPr lang="ru-RU" sz="16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325438" indent="-144463">
                <a:spcAft>
                  <a:spcPts val="1000"/>
                </a:spcAft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подходит </a:t>
              </a:r>
              <a:r>
                <a:rPr lang="ru-RU" sz="1600" b="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для смартфона, планшета </a:t>
              </a:r>
              <a:br>
                <a:rPr lang="ru-RU" sz="1600" b="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600" b="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и ноутбука</a:t>
              </a:r>
              <a:r>
                <a:rPr lang="en-US" sz="1600" b="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(</a:t>
              </a:r>
              <a:r>
                <a:rPr lang="ru-RU" sz="1600" b="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мощность 100Вт)</a:t>
              </a:r>
            </a:p>
            <a:p>
              <a:pPr marL="325438" indent="-144463">
                <a:spcAft>
                  <a:spcPts val="1000"/>
                </a:spcAft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компактный минималистичный дизайн впишется в любое пространство</a:t>
              </a:r>
              <a:endParaRPr lang="ru-RU" sz="16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325438" indent="-144463">
                <a:spcAft>
                  <a:spcPts val="1000"/>
                </a:spcAft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и</a:t>
              </a:r>
              <a:r>
                <a:rPr lang="ru-RU" sz="1600" b="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зготовлен из переработанного пластика </a:t>
              </a:r>
              <a:br>
                <a:rPr lang="ru-RU" sz="1600" b="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600" b="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 огнестойкими свойствами </a:t>
              </a:r>
              <a:br>
                <a:rPr lang="ru-RU" sz="1600" b="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600" b="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(Anti-Fire Recycled </a:t>
              </a:r>
              <a:r>
                <a:rPr lang="ru-RU" sz="1600" b="0" i="0" u="none" strike="noStrike" dirty="0" err="1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Plastic</a:t>
              </a:r>
              <a:r>
                <a:rPr lang="ru-RU" sz="1600" b="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50F061F-985C-768A-407D-7A0A4843DA9D}"/>
                </a:ext>
              </a:extLst>
            </p:cNvPr>
            <p:cNvSpPr txBox="1"/>
            <p:nvPr/>
          </p:nvSpPr>
          <p:spPr>
            <a:xfrm>
              <a:off x="238731" y="6450855"/>
              <a:ext cx="5520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Цена: </a:t>
              </a:r>
              <a:r>
                <a:rPr lang="ru-RU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4500</a:t>
              </a:r>
              <a:r>
                <a:rPr lang="ru-RU" sz="240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руб.</a:t>
              </a:r>
              <a:endParaRPr lang="en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42872"/>
            <a:ext cx="2915676" cy="2915676"/>
          </a:xfrm>
          <a:prstGeom prst="roundRect">
            <a:avLst>
              <a:gd name="adj" fmla="val 7401"/>
            </a:avLst>
          </a:prstGeom>
          <a:effectLst>
            <a:outerShdw blurRad="99548" dist="38100" dir="45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8354EC-1D38-3EF5-FF02-79F6777E3A03}"/>
              </a:ext>
            </a:extLst>
          </p:cNvPr>
          <p:cNvSpPr txBox="1"/>
          <p:nvPr/>
        </p:nvSpPr>
        <p:spPr>
          <a:xfrm>
            <a:off x="737877" y="579499"/>
            <a:ext cx="8253723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Универсальное зарядное устройство SMILE GAN </a:t>
            </a:r>
            <a:r>
              <a:rPr lang="ru-RU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функцией быстрой зарядки (100Вт)</a:t>
            </a:r>
            <a:endParaRPr lang="en-RU" sz="26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7F373B-DCB0-A953-829F-F91986AEFDA4}"/>
              </a:ext>
            </a:extLst>
          </p:cNvPr>
          <p:cNvSpPr txBox="1"/>
          <p:nvPr/>
        </p:nvSpPr>
        <p:spPr>
          <a:xfrm>
            <a:off x="737877" y="1441018"/>
            <a:ext cx="4909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XP61172</a:t>
            </a:r>
            <a:endParaRPr lang="en-RU" sz="1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28AB78-B901-C192-CEED-7EAC1A2B939F}"/>
              </a:ext>
            </a:extLst>
          </p:cNvPr>
          <p:cNvSpPr txBox="1"/>
          <p:nvPr/>
        </p:nvSpPr>
        <p:spPr>
          <a:xfrm>
            <a:off x="406169" y="4695035"/>
            <a:ext cx="4892104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7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Доступен под заказ из Китая</a:t>
            </a:r>
          </a:p>
          <a:p>
            <a:pPr marL="357187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тираж (можно в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Pantone)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1 000 шт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357187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Образец: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доступен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19ABD0-9EA7-BF14-9776-221CF76572F8}"/>
              </a:ext>
            </a:extLst>
          </p:cNvPr>
          <p:cNvCxnSpPr>
            <a:cxnSpLocks/>
          </p:cNvCxnSpPr>
          <p:nvPr/>
        </p:nvCxnSpPr>
        <p:spPr>
          <a:xfrm>
            <a:off x="839788" y="4569573"/>
            <a:ext cx="142256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8">
            <a:extLst>
              <a:ext uri="{FF2B5EF4-FFF2-40B4-BE49-F238E27FC236}">
                <a16:creationId xmlns:a16="http://schemas.microsoft.com/office/drawing/2014/main" id="{63119213-E92D-BA37-45F7-01D048F7B95B}"/>
              </a:ext>
            </a:extLst>
          </p:cNvPr>
          <p:cNvSpPr/>
          <p:nvPr/>
        </p:nvSpPr>
        <p:spPr>
          <a:xfrm>
            <a:off x="658587" y="6309417"/>
            <a:ext cx="46854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79375">
              <a:spcAft>
                <a:spcPts val="1000"/>
              </a:spcAft>
              <a:buClr>
                <a:srgbClr val="7061F0"/>
              </a:buClr>
              <a:buSzPct val="100000"/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*в момент оформления заказа цена может быть скорректирована в меньшую сторону.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B8F7B43-B062-4384-3B1C-A9454FE994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089" y="1251008"/>
            <a:ext cx="3318565" cy="3318565"/>
          </a:xfrm>
          <a:prstGeom prst="roundRect">
            <a:avLst>
              <a:gd name="adj" fmla="val 7401"/>
            </a:avLst>
          </a:prstGeom>
          <a:effectLst>
            <a:outerShdw blurRad="99548" dist="38100" dir="45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5">
            <a:extLst>
              <a:ext uri="{FF2B5EF4-FFF2-40B4-BE49-F238E27FC236}">
                <a16:creationId xmlns:a16="http://schemas.microsoft.com/office/drawing/2014/main" id="{22CD9404-9D49-9705-3506-E86CA8A0A0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792" y="5989796"/>
            <a:ext cx="1038208" cy="3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30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2740369-5BA7-8B87-18F8-478A340DC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523" cy="685800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4286399" y="5328085"/>
            <a:ext cx="3893520" cy="612024"/>
            <a:chOff x="558317" y="5445326"/>
            <a:chExt cx="2644014" cy="182366"/>
          </a:xfrm>
        </p:grpSpPr>
        <p:sp>
          <p:nvSpPr>
            <p:cNvPr id="5" name="Rounded Rectangle 13">
              <a:hlinkClick r:id="rId3"/>
              <a:extLst>
                <a:ext uri="{FF2B5EF4-FFF2-40B4-BE49-F238E27FC236}">
                  <a16:creationId xmlns:a16="http://schemas.microsoft.com/office/drawing/2014/main" id="{55BFB654-7AD2-F0B7-240C-A7AD0164BA14}"/>
                </a:ext>
              </a:extLst>
            </p:cNvPr>
            <p:cNvSpPr/>
            <p:nvPr/>
          </p:nvSpPr>
          <p:spPr>
            <a:xfrm>
              <a:off x="805470" y="5445326"/>
              <a:ext cx="2190413" cy="18236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  <a:alpha val="30434"/>
              </a:schemeClr>
            </a:solidFill>
            <a:ln w="190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95000">
                    <a:schemeClr val="bg1">
                      <a:lumMod val="85000"/>
                    </a:schemeClr>
                  </a:gs>
                  <a:gs pos="47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" name="TextBox 5">
              <a:hlinkClick r:id="rId3"/>
              <a:extLst>
                <a:ext uri="{FF2B5EF4-FFF2-40B4-BE49-F238E27FC236}">
                  <a16:creationId xmlns:a16="http://schemas.microsoft.com/office/drawing/2014/main" id="{E50F061F-985C-768A-407D-7A0A4843DA9D}"/>
                </a:ext>
              </a:extLst>
            </p:cNvPr>
            <p:cNvSpPr txBox="1"/>
            <p:nvPr/>
          </p:nvSpPr>
          <p:spPr>
            <a:xfrm>
              <a:off x="558317" y="5471448"/>
              <a:ext cx="2644014" cy="119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strike="noStrike" dirty="0">
                  <a:solidFill>
                    <a:schemeClr val="bg1">
                      <a:lumMod val="8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Перейти в каталог</a:t>
              </a:r>
              <a:endParaRPr lang="en-RU" sz="2000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0463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2C705B-9406-DF9B-EA43-B87794E4B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" y="0"/>
            <a:ext cx="12188761" cy="6859823"/>
          </a:xfrm>
          <a:prstGeom prst="rect">
            <a:avLst/>
          </a:prstGeom>
        </p:spPr>
      </p:pic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14917DA9-3FDD-E31B-B813-74FBDAA1B914}"/>
              </a:ext>
            </a:extLst>
          </p:cNvPr>
          <p:cNvSpPr/>
          <p:nvPr/>
        </p:nvSpPr>
        <p:spPr>
          <a:xfrm>
            <a:off x="992188" y="1686249"/>
            <a:ext cx="10221912" cy="2329960"/>
          </a:xfrm>
          <a:prstGeom prst="roundRect">
            <a:avLst>
              <a:gd name="adj" fmla="val 8402"/>
            </a:avLst>
          </a:prstGeom>
          <a:solidFill>
            <a:schemeClr val="bg1">
              <a:alpha val="30000"/>
            </a:schemeClr>
          </a:solidFill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chemeClr val="tx2">
                    <a:lumMod val="60000"/>
                    <a:lumOff val="40000"/>
                  </a:schemeClr>
                </a:gs>
                <a:gs pos="98000">
                  <a:schemeClr val="bg1"/>
                </a:gs>
              </a:gsLst>
              <a:lin ang="60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26BAFB3-7060-0E35-5DE4-91CEE6F964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338638" y="643511"/>
            <a:ext cx="3529012" cy="7444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F974AD-28D5-C369-6052-ED432E85E996}"/>
              </a:ext>
            </a:extLst>
          </p:cNvPr>
          <p:cNvSpPr txBox="1"/>
          <p:nvPr/>
        </p:nvSpPr>
        <p:spPr>
          <a:xfrm>
            <a:off x="1214438" y="1817908"/>
            <a:ext cx="9777412" cy="2062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60000">
              <a:lnSpc>
                <a:spcPts val="2600"/>
              </a:lnSpc>
            </a:pPr>
            <a:r>
              <a:rPr lang="ru-RU" sz="2000" dirty="0">
                <a:solidFill>
                  <a:srgbClr val="4050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Бренд стильных и полезных высокотехнологичных аксессуаров для повседневной жизни. Продукция </a:t>
            </a:r>
            <a:r>
              <a:rPr lang="ru-RU" sz="2000" dirty="0" err="1">
                <a:solidFill>
                  <a:srgbClr val="4050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Xoopar</a:t>
            </a:r>
            <a:r>
              <a:rPr lang="ru-RU" sz="2000" dirty="0">
                <a:solidFill>
                  <a:srgbClr val="4050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сочетает современный дизайн, удобство и экологичный подход. В основе линейки — практичные, эстетичные и долговечные продукты, которыми приятно пользоваться каждый день. </a:t>
            </a:r>
            <a:r>
              <a:rPr lang="ru-RU" sz="2000" dirty="0" err="1">
                <a:solidFill>
                  <a:srgbClr val="4050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Xoopar</a:t>
            </a:r>
            <a:r>
              <a:rPr lang="ru-RU" sz="2000" dirty="0">
                <a:solidFill>
                  <a:srgbClr val="4050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— это качественные материалы, минимум упаковки и отказ от лишнего пластика.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F45C0A7-24D6-3C81-5B11-29426CED2E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7" r="77733" b="34688"/>
          <a:stretch/>
        </p:blipFill>
        <p:spPr>
          <a:xfrm>
            <a:off x="1962150" y="4229574"/>
            <a:ext cx="1397000" cy="15695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E29DEA-5DAE-D56C-B6F3-E065D395DF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5" t="27787" r="52708" b="34687"/>
          <a:stretch/>
        </p:blipFill>
        <p:spPr>
          <a:xfrm>
            <a:off x="4154488" y="4173075"/>
            <a:ext cx="1397001" cy="15695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85468C-4D31-9BF3-5E01-F94221F92C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1" t="26677" r="26770" b="35798"/>
          <a:stretch/>
        </p:blipFill>
        <p:spPr>
          <a:xfrm>
            <a:off x="6346827" y="4131800"/>
            <a:ext cx="1511300" cy="15695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2DF721-E981-5FEA-2AC8-661C5D3E39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0" t="27787" b="34687"/>
          <a:stretch/>
        </p:blipFill>
        <p:spPr>
          <a:xfrm>
            <a:off x="8653465" y="4186712"/>
            <a:ext cx="1616138" cy="15695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0ED0E1-9EED-E52D-E8F1-B3A6CA9ECA78}"/>
              </a:ext>
            </a:extLst>
          </p:cNvPr>
          <p:cNvSpPr txBox="1"/>
          <p:nvPr/>
        </p:nvSpPr>
        <p:spPr>
          <a:xfrm>
            <a:off x="1180273" y="5742579"/>
            <a:ext cx="284645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Gilroy" panose="00000500000000000000" pitchFamily="2" charset="-52"/>
              </a:rPr>
              <a:t>переработанн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Gilroy" panose="00000500000000000000" pitchFamily="2" charset="-52"/>
              </a:rPr>
              <a:t>ые</a:t>
            </a:r>
            <a:r>
              <a:rPr lang="ru-RU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Gilroy" panose="00000500000000000000" pitchFamily="2" charset="-52"/>
              </a:rPr>
              <a:t> </a:t>
            </a: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Gilroy" panose="00000500000000000000" pitchFamily="2" charset="-52"/>
              </a:rPr>
              <a:t/>
            </a:r>
            <a:b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Gilroy" panose="00000500000000000000" pitchFamily="2" charset="-52"/>
              </a:rPr>
            </a:br>
            <a:r>
              <a:rPr lang="ru-RU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Gilroy" panose="00000500000000000000" pitchFamily="2" charset="-52"/>
              </a:rPr>
              <a:t>материалы</a:t>
            </a:r>
            <a:endParaRPr lang="en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5CC041-EEAD-91E2-032E-6B4F7A21BBFB}"/>
              </a:ext>
            </a:extLst>
          </p:cNvPr>
          <p:cNvSpPr txBox="1"/>
          <p:nvPr/>
        </p:nvSpPr>
        <p:spPr>
          <a:xfrm>
            <a:off x="3429761" y="5742579"/>
            <a:ext cx="284645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Gilroy" panose="00000500000000000000" pitchFamily="2" charset="-52"/>
              </a:rPr>
              <a:t>минимум </a:t>
            </a:r>
            <a:br>
              <a:rPr lang="ru-RU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Gilroy" panose="00000500000000000000" pitchFamily="2" charset="-52"/>
              </a:rPr>
            </a:br>
            <a:r>
              <a:rPr lang="ru-RU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Gilroy" panose="00000500000000000000" pitchFamily="2" charset="-52"/>
              </a:rPr>
              <a:t>упаковки</a:t>
            </a:r>
            <a:endParaRPr lang="en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7C99A4-44CA-C97C-2137-A4791A3465AD}"/>
              </a:ext>
            </a:extLst>
          </p:cNvPr>
          <p:cNvSpPr txBox="1"/>
          <p:nvPr/>
        </p:nvSpPr>
        <p:spPr>
          <a:xfrm>
            <a:off x="5664961" y="5742579"/>
            <a:ext cx="284645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Gilroy" panose="00000500000000000000" pitchFamily="2" charset="-52"/>
              </a:rPr>
              <a:t>постепенный </a:t>
            </a:r>
            <a:br>
              <a:rPr lang="ru-RU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Gilroy" panose="00000500000000000000" pitchFamily="2" charset="-52"/>
              </a:rPr>
            </a:br>
            <a:r>
              <a:rPr lang="ru-RU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Gilroy" panose="00000500000000000000" pitchFamily="2" charset="-52"/>
              </a:rPr>
              <a:t>отказ от </a:t>
            </a: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Gilroy" panose="00000500000000000000" pitchFamily="2" charset="-52"/>
              </a:rPr>
              <a:t>EVA</a:t>
            </a:r>
            <a:endParaRPr lang="en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DBDAF1-A5DF-95C3-1257-8CD011135EFE}"/>
              </a:ext>
            </a:extLst>
          </p:cNvPr>
          <p:cNvSpPr txBox="1"/>
          <p:nvPr/>
        </p:nvSpPr>
        <p:spPr>
          <a:xfrm>
            <a:off x="8065261" y="5742579"/>
            <a:ext cx="284645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Gilroy" panose="00000500000000000000" pitchFamily="2" charset="-52"/>
              </a:rPr>
              <a:t>предпочтительно </a:t>
            </a:r>
            <a:r>
              <a:rPr lang="ru-RU" sz="1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ilroy" panose="00000500000000000000" pitchFamily="2" charset="-52"/>
              </a:rPr>
              <a:t>мономатериалы</a:t>
            </a:r>
            <a:endParaRPr lang="en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295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F3DE3A-4927-6EF1-FED6-17C4805BAA20}"/>
              </a:ext>
            </a:extLst>
          </p:cNvPr>
          <p:cNvSpPr txBox="1"/>
          <p:nvPr/>
        </p:nvSpPr>
        <p:spPr>
          <a:xfrm>
            <a:off x="747910" y="586378"/>
            <a:ext cx="4635101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Универсальное зарядное </a:t>
            </a:r>
            <a:b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устройство Xoopar Luggie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7179C0-6662-B0A9-E92D-F2C0C81D03B3}"/>
              </a:ext>
            </a:extLst>
          </p:cNvPr>
          <p:cNvSpPr txBox="1"/>
          <p:nvPr/>
        </p:nvSpPr>
        <p:spPr>
          <a:xfrm>
            <a:off x="747910" y="1401257"/>
            <a:ext cx="4909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XP71042.RP.14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Rounded Rectangle 10">
            <a:extLst>
              <a:ext uri="{FF2B5EF4-FFF2-40B4-BE49-F238E27FC236}">
                <a16:creationId xmlns:a16="http://schemas.microsoft.com/office/drawing/2014/main" id="{C68DDB9F-BFE6-71FC-CE0D-0468850E8511}"/>
              </a:ext>
            </a:extLst>
          </p:cNvPr>
          <p:cNvSpPr/>
          <p:nvPr/>
        </p:nvSpPr>
        <p:spPr>
          <a:xfrm>
            <a:off x="604007" y="1963927"/>
            <a:ext cx="4288686" cy="3925145"/>
          </a:xfrm>
          <a:prstGeom prst="roundRect">
            <a:avLst>
              <a:gd name="adj" fmla="val 8402"/>
            </a:avLst>
          </a:prstGeom>
          <a:solidFill>
            <a:schemeClr val="bg1">
              <a:alpha val="30000"/>
            </a:schemeClr>
          </a:solidFill>
          <a:ln w="38100">
            <a:gradFill>
              <a:gsLst>
                <a:gs pos="0">
                  <a:schemeClr val="accent1">
                    <a:lumMod val="0"/>
                    <a:lumOff val="100000"/>
                  </a:schemeClr>
                </a:gs>
                <a:gs pos="42000">
                  <a:schemeClr val="bg1">
                    <a:lumMod val="75000"/>
                  </a:schemeClr>
                </a:gs>
                <a:gs pos="98000">
                  <a:schemeClr val="bg1"/>
                </a:gs>
                <a:gs pos="69000">
                  <a:schemeClr val="bg1">
                    <a:lumMod val="65000"/>
                  </a:schemeClr>
                </a:gs>
              </a:gsLst>
              <a:lin ang="60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0F061F-985C-768A-407D-7A0A4843DA9D}"/>
              </a:ext>
            </a:extLst>
          </p:cNvPr>
          <p:cNvSpPr txBox="1"/>
          <p:nvPr/>
        </p:nvSpPr>
        <p:spPr>
          <a:xfrm>
            <a:off x="488217" y="2237247"/>
            <a:ext cx="3916259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" indent="-101600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выдвижная кнопка-слайдер</a:t>
            </a:r>
          </a:p>
          <a:p>
            <a:pPr marL="371475" indent="-101600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стильный необычный дизайн</a:t>
            </a:r>
          </a:p>
          <a:p>
            <a:pPr marL="371475" indent="-101600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порт USB-C 25Вт и USB 15Вт</a:t>
            </a:r>
          </a:p>
          <a:p>
            <a:pPr marL="371475" indent="-101600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вилки EU, UK, US и AUS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0F061F-985C-768A-407D-7A0A4843DA9D}"/>
              </a:ext>
            </a:extLst>
          </p:cNvPr>
          <p:cNvSpPr txBox="1"/>
          <p:nvPr/>
        </p:nvSpPr>
        <p:spPr>
          <a:xfrm>
            <a:off x="747910" y="5131943"/>
            <a:ext cx="2428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Цена: </a:t>
            </a:r>
            <a:r>
              <a:rPr lang="en-US" sz="240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3625</a:t>
            </a:r>
            <a:r>
              <a:rPr lang="ru-RU" sz="240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руб.</a:t>
            </a:r>
            <a:endParaRPr lang="en-RU" sz="2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B438FA-4192-999E-87EB-817D5F246B1D}"/>
              </a:ext>
            </a:extLst>
          </p:cNvPr>
          <p:cNvSpPr txBox="1"/>
          <p:nvPr/>
        </p:nvSpPr>
        <p:spPr>
          <a:xfrm>
            <a:off x="675330" y="4050336"/>
            <a:ext cx="61530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312"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Заказ в цветах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Pantone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от 3000 шт.</a:t>
            </a:r>
          </a:p>
          <a:p>
            <a:pPr marL="87312"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endParaRPr lang="en-RU" sz="16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7312"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наличии на складе в Москве</a:t>
            </a:r>
          </a:p>
          <a:p>
            <a:pPr marL="87312"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Образец: есть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3D15E5-D69E-165C-6990-1E1142590C8C}"/>
              </a:ext>
            </a:extLst>
          </p:cNvPr>
          <p:cNvCxnSpPr>
            <a:cxnSpLocks/>
          </p:cNvCxnSpPr>
          <p:nvPr/>
        </p:nvCxnSpPr>
        <p:spPr>
          <a:xfrm>
            <a:off x="839788" y="3842609"/>
            <a:ext cx="142256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FC5EF2-5BA5-8E0E-0742-112BC6BD0B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792" y="5982621"/>
            <a:ext cx="1038208" cy="3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87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5304DF6-63AE-0B50-6AE7-F6B694DD18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0093" r="2966" b="7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F3DE3A-4927-6EF1-FED6-17C4805BAA20}"/>
              </a:ext>
            </a:extLst>
          </p:cNvPr>
          <p:cNvSpPr txBox="1"/>
          <p:nvPr/>
        </p:nvSpPr>
        <p:spPr>
          <a:xfrm>
            <a:off x="761412" y="566894"/>
            <a:ext cx="55357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Кабель Xoopar ICE-R </a:t>
            </a:r>
            <a:br>
              <a:rPr lang="ru-RU" sz="26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6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ретрактором 2 в 1, 60Вт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7179C0-6662-B0A9-E92D-F2C0C81D03B3}"/>
              </a:ext>
            </a:extLst>
          </p:cNvPr>
          <p:cNvSpPr txBox="1"/>
          <p:nvPr/>
        </p:nvSpPr>
        <p:spPr>
          <a:xfrm>
            <a:off x="761412" y="1427197"/>
            <a:ext cx="4909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XP61175.RP.21</a:t>
            </a:r>
            <a:endParaRPr lang="en-RU" sz="1400" dirty="0">
              <a:solidFill>
                <a:schemeClr val="bg1">
                  <a:lumMod val="9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22741" y="1975844"/>
            <a:ext cx="5674372" cy="4054291"/>
            <a:chOff x="426837" y="2445278"/>
            <a:chExt cx="5674372" cy="4054291"/>
          </a:xfrm>
        </p:grpSpPr>
        <p:sp>
          <p:nvSpPr>
            <p:cNvPr id="16" name="Rounded Rectangle 10">
              <a:extLst>
                <a:ext uri="{FF2B5EF4-FFF2-40B4-BE49-F238E27FC236}">
                  <a16:creationId xmlns:a16="http://schemas.microsoft.com/office/drawing/2014/main" id="{C68DDB9F-BFE6-71FC-CE0D-0468850E8511}"/>
                </a:ext>
              </a:extLst>
            </p:cNvPr>
            <p:cNvSpPr/>
            <p:nvPr/>
          </p:nvSpPr>
          <p:spPr>
            <a:xfrm>
              <a:off x="479427" y="2445278"/>
              <a:ext cx="4150216" cy="4054291"/>
            </a:xfrm>
            <a:prstGeom prst="roundRect">
              <a:avLst>
                <a:gd name="adj" fmla="val 8402"/>
              </a:avLst>
            </a:prstGeom>
            <a:solidFill>
              <a:schemeClr val="bg1">
                <a:alpha val="19838"/>
              </a:schemeClr>
            </a:solidFill>
            <a:ln w="381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85000">
                    <a:schemeClr val="bg1"/>
                  </a:gs>
                  <a:gs pos="51000">
                    <a:schemeClr val="tx1">
                      <a:lumMod val="65000"/>
                      <a:lumOff val="35000"/>
                    </a:schemeClr>
                  </a:gs>
                </a:gsLst>
                <a:lin ang="66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50F061F-985C-768A-407D-7A0A4843DA9D}"/>
                </a:ext>
              </a:extLst>
            </p:cNvPr>
            <p:cNvSpPr txBox="1"/>
            <p:nvPr/>
          </p:nvSpPr>
          <p:spPr>
            <a:xfrm>
              <a:off x="426837" y="2615172"/>
              <a:ext cx="4202805" cy="1836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23850" indent="-142875">
                <a:spcAft>
                  <a:spcPts val="1000"/>
                </a:spcAft>
                <a:buClr>
                  <a:schemeClr val="bg1">
                    <a:lumMod val="9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600" b="0" i="0" u="none" strike="noStrike" dirty="0">
                  <a:solidFill>
                    <a:schemeClr val="bg1">
                      <a:lumMod val="9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быстрая зарядка 60Вт</a:t>
              </a:r>
            </a:p>
            <a:p>
              <a:pPr marL="323850" indent="-142875">
                <a:spcAft>
                  <a:spcPts val="1000"/>
                </a:spcAft>
                <a:buClr>
                  <a:schemeClr val="bg1">
                    <a:lumMod val="9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600" b="0" i="0" u="none" strike="noStrike" dirty="0">
                  <a:solidFill>
                    <a:schemeClr val="bg1">
                      <a:lumMod val="9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разъёмы Lightning и USB-C</a:t>
              </a:r>
            </a:p>
            <a:p>
              <a:pPr marL="323850" indent="-142875">
                <a:spcAft>
                  <a:spcPts val="1000"/>
                </a:spcAft>
                <a:buClr>
                  <a:schemeClr val="bg1">
                    <a:lumMod val="9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600" b="0" i="0" u="none" strike="noStrike" dirty="0">
                  <a:solidFill>
                    <a:schemeClr val="bg1">
                      <a:lumMod val="9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скручивающийся кабель 1 м</a:t>
              </a:r>
            </a:p>
            <a:p>
              <a:pPr marL="323850" indent="-142875">
                <a:spcAft>
                  <a:spcPts val="1000"/>
                </a:spcAft>
                <a:buClr>
                  <a:schemeClr val="bg1">
                    <a:lumMod val="9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600" b="0" i="0" u="none" strike="noStrike" dirty="0">
                  <a:solidFill>
                    <a:schemeClr val="bg1">
                      <a:lumMod val="9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подходит для ноутбуков</a:t>
              </a:r>
            </a:p>
            <a:p>
              <a:pPr marL="323850" indent="-142875">
                <a:spcAft>
                  <a:spcPts val="1000"/>
                </a:spcAft>
                <a:buClr>
                  <a:schemeClr val="bg1">
                    <a:lumMod val="9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600" b="0" i="0" u="none" strike="noStrike" dirty="0">
                  <a:solidFill>
                    <a:schemeClr val="bg1">
                      <a:lumMod val="9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индикатор скорости заряда</a:t>
              </a:r>
              <a:endParaRPr lang="ru-RU" sz="16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0F061F-985C-768A-407D-7A0A4843DA9D}"/>
                </a:ext>
              </a:extLst>
            </p:cNvPr>
            <p:cNvSpPr txBox="1"/>
            <p:nvPr/>
          </p:nvSpPr>
          <p:spPr>
            <a:xfrm>
              <a:off x="580333" y="5868649"/>
              <a:ext cx="5520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i="0" u="none" strike="noStrike" dirty="0">
                  <a:solidFill>
                    <a:schemeClr val="bg1">
                      <a:lumMod val="9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Цена: </a:t>
              </a:r>
              <a:r>
                <a:rPr lang="en-US" sz="2400" i="0" u="none" strike="noStrike" dirty="0">
                  <a:solidFill>
                    <a:schemeClr val="bg1">
                      <a:lumMod val="9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1135</a:t>
              </a:r>
              <a:r>
                <a:rPr lang="ru-RU" sz="2400" i="0" u="none" strike="noStrike" dirty="0">
                  <a:solidFill>
                    <a:schemeClr val="bg1">
                      <a:lumMod val="9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руб.</a:t>
              </a:r>
              <a:endParaRPr lang="en-RU" sz="24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E4D60C4-BFFF-F965-26D6-C093246DE662}"/>
              </a:ext>
            </a:extLst>
          </p:cNvPr>
          <p:cNvSpPr txBox="1"/>
          <p:nvPr/>
        </p:nvSpPr>
        <p:spPr>
          <a:xfrm>
            <a:off x="675330" y="4266803"/>
            <a:ext cx="61530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312"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Заказ в </a:t>
            </a:r>
            <a:r>
              <a:rPr lang="ru-RU" sz="1600" dirty="0" err="1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Pantone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от 3000 шт.</a:t>
            </a:r>
          </a:p>
          <a:p>
            <a:pPr marL="87312"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endParaRPr lang="en-RU" sz="1600" dirty="0">
              <a:solidFill>
                <a:schemeClr val="bg1">
                  <a:lumMod val="9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7312"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наличии на складе в Москве</a:t>
            </a:r>
          </a:p>
          <a:p>
            <a:pPr marL="87312"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Образец: есть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44199E-C6AB-D5D9-26E1-F46E49907B10}"/>
              </a:ext>
            </a:extLst>
          </p:cNvPr>
          <p:cNvCxnSpPr>
            <a:cxnSpLocks/>
          </p:cNvCxnSpPr>
          <p:nvPr/>
        </p:nvCxnSpPr>
        <p:spPr>
          <a:xfrm>
            <a:off x="839788" y="4164312"/>
            <a:ext cx="1422560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5">
            <a:extLst>
              <a:ext uri="{FF2B5EF4-FFF2-40B4-BE49-F238E27FC236}">
                <a16:creationId xmlns:a16="http://schemas.microsoft.com/office/drawing/2014/main" id="{90983899-C52D-E18D-9838-717641B771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792" y="5982621"/>
            <a:ext cx="1038208" cy="3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00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"/>
          <a:stretch/>
        </p:blipFill>
        <p:spPr>
          <a:xfrm>
            <a:off x="0" y="-37711"/>
            <a:ext cx="12192000" cy="68957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F3DE3A-4927-6EF1-FED6-17C4805BAA20}"/>
              </a:ext>
            </a:extLst>
          </p:cNvPr>
          <p:cNvSpPr txBox="1"/>
          <p:nvPr/>
        </p:nvSpPr>
        <p:spPr>
          <a:xfrm>
            <a:off x="737877" y="577712"/>
            <a:ext cx="6224898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Внешний беспроводной аккумулятор </a:t>
            </a:r>
            <a:r>
              <a:rPr lang="ru-RU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Xoopar</a:t>
            </a: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Smile</a:t>
            </a:r>
            <a:endParaRPr lang="ru-RU" sz="26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7179C0-6662-B0A9-E92D-F2C0C81D03B3}"/>
              </a:ext>
            </a:extLst>
          </p:cNvPr>
          <p:cNvSpPr txBox="1"/>
          <p:nvPr/>
        </p:nvSpPr>
        <p:spPr>
          <a:xfrm>
            <a:off x="737877" y="1399108"/>
            <a:ext cx="4909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XP61171.M.33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47281" y="1983814"/>
            <a:ext cx="5272956" cy="4261525"/>
            <a:chOff x="479426" y="2642018"/>
            <a:chExt cx="5727917" cy="3895676"/>
          </a:xfrm>
        </p:grpSpPr>
        <p:sp>
          <p:nvSpPr>
            <p:cNvPr id="6" name="Rounded Rectangle 10">
              <a:extLst>
                <a:ext uri="{FF2B5EF4-FFF2-40B4-BE49-F238E27FC236}">
                  <a16:creationId xmlns:a16="http://schemas.microsoft.com/office/drawing/2014/main" id="{C68DDB9F-BFE6-71FC-CE0D-0468850E8511}"/>
                </a:ext>
              </a:extLst>
            </p:cNvPr>
            <p:cNvSpPr/>
            <p:nvPr/>
          </p:nvSpPr>
          <p:spPr>
            <a:xfrm>
              <a:off x="479426" y="2642018"/>
              <a:ext cx="4918294" cy="3895676"/>
            </a:xfrm>
            <a:prstGeom prst="roundRect">
              <a:avLst>
                <a:gd name="adj" fmla="val 8402"/>
              </a:avLst>
            </a:prstGeom>
            <a:solidFill>
              <a:schemeClr val="bg1">
                <a:alpha val="50478"/>
              </a:schemeClr>
            </a:solidFill>
            <a:ln w="381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2000">
                    <a:schemeClr val="bg1">
                      <a:lumMod val="75000"/>
                    </a:schemeClr>
                  </a:gs>
                  <a:gs pos="98000">
                    <a:schemeClr val="bg1"/>
                  </a:gs>
                  <a:gs pos="69000">
                    <a:schemeClr val="bg1">
                      <a:lumMod val="6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50F061F-985C-768A-407D-7A0A4843DA9D}"/>
                </a:ext>
              </a:extLst>
            </p:cNvPr>
            <p:cNvSpPr txBox="1"/>
            <p:nvPr/>
          </p:nvSpPr>
          <p:spPr>
            <a:xfrm>
              <a:off x="611268" y="2832197"/>
              <a:ext cx="4679531" cy="214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7013" indent="-152400">
                <a:spcAft>
                  <a:spcPts val="600"/>
                </a:spcAft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корпус из переработанного </a:t>
              </a:r>
              <a:b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алюминия</a:t>
              </a:r>
            </a:p>
            <a:p>
              <a:pPr marL="227013" indent="-152400">
                <a:spcAft>
                  <a:spcPts val="600"/>
                </a:spcAft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беспроводная зарядка 15 Вт</a:t>
              </a:r>
            </a:p>
            <a:p>
              <a:pPr marL="227013" indent="-152400">
                <a:spcAft>
                  <a:spcPts val="600"/>
                </a:spcAft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емкость 5000 </a:t>
              </a:r>
              <a:r>
                <a:rPr lang="ru-RU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мА·ч</a:t>
              </a: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b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(до 2 зарядок смартфона)</a:t>
              </a:r>
            </a:p>
            <a:p>
              <a:pPr marL="227013" indent="-152400">
                <a:spcAft>
                  <a:spcPts val="600"/>
                </a:spcAft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 комплекте кабель USB-C</a:t>
              </a:r>
            </a:p>
            <a:p>
              <a:pPr marL="227013" indent="-152400">
                <a:spcAft>
                  <a:spcPts val="600"/>
                </a:spcAft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индикатор заряда в виде улыбки</a:t>
              </a:r>
            </a:p>
            <a:p>
              <a:pPr marL="227013" indent="-152400">
                <a:spcAft>
                  <a:spcPts val="600"/>
                </a:spcAft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зеркальце с тыльной стороны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50F061F-985C-768A-407D-7A0A4843DA9D}"/>
                </a:ext>
              </a:extLst>
            </p:cNvPr>
            <p:cNvSpPr txBox="1"/>
            <p:nvPr/>
          </p:nvSpPr>
          <p:spPr>
            <a:xfrm>
              <a:off x="686467" y="5952138"/>
              <a:ext cx="5520876" cy="404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Цена: </a:t>
              </a:r>
              <a:r>
                <a:rPr lang="en-US" sz="240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3345</a:t>
              </a:r>
              <a:r>
                <a:rPr lang="ru-RU" sz="240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руб.</a:t>
              </a:r>
              <a:endParaRPr lang="en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1B7A34D-D658-F61B-5954-78305E05C155}"/>
              </a:ext>
            </a:extLst>
          </p:cNvPr>
          <p:cNvSpPr txBox="1"/>
          <p:nvPr/>
        </p:nvSpPr>
        <p:spPr>
          <a:xfrm>
            <a:off x="737877" y="4967922"/>
            <a:ext cx="41190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7061F0"/>
              </a:buClr>
              <a:buSzPct val="10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наличии на складе в Москве</a:t>
            </a:r>
          </a:p>
          <a:p>
            <a:pPr>
              <a:buClr>
                <a:srgbClr val="7061F0"/>
              </a:buClr>
              <a:buSzPct val="10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Образец: есть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CC0880-5485-48D9-5167-34D74796EE70}"/>
              </a:ext>
            </a:extLst>
          </p:cNvPr>
          <p:cNvCxnSpPr>
            <a:cxnSpLocks/>
          </p:cNvCxnSpPr>
          <p:nvPr/>
        </p:nvCxnSpPr>
        <p:spPr>
          <a:xfrm>
            <a:off x="839788" y="4859256"/>
            <a:ext cx="142256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5">
            <a:extLst>
              <a:ext uri="{FF2B5EF4-FFF2-40B4-BE49-F238E27FC236}">
                <a16:creationId xmlns:a16="http://schemas.microsoft.com/office/drawing/2014/main" id="{CA39B056-70F4-7030-742D-3D1797EE59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792" y="5982621"/>
            <a:ext cx="1038208" cy="3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53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D93682-C9A0-EC62-A824-62405EA4C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6" b="4202"/>
          <a:stretch/>
        </p:blipFill>
        <p:spPr>
          <a:xfrm>
            <a:off x="3239" y="-1"/>
            <a:ext cx="12188762" cy="685800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3F3DE3A-4927-6EF1-FED6-17C4805BAA20}"/>
              </a:ext>
            </a:extLst>
          </p:cNvPr>
          <p:cNvSpPr txBox="1"/>
          <p:nvPr/>
        </p:nvSpPr>
        <p:spPr>
          <a:xfrm>
            <a:off x="737877" y="528859"/>
            <a:ext cx="90331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</a:rPr>
              <a:t>Беспроводная уличная лампа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</a:rPr>
              <a:t>MOON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7179C0-6662-B0A9-E92D-F2C0C81D03B3}"/>
              </a:ext>
            </a:extLst>
          </p:cNvPr>
          <p:cNvSpPr txBox="1"/>
          <p:nvPr/>
        </p:nvSpPr>
        <p:spPr>
          <a:xfrm>
            <a:off x="762208" y="1022683"/>
            <a:ext cx="4909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XP0001.MOON</a:t>
            </a:r>
            <a:endParaRPr lang="en-RU" sz="1400" dirty="0">
              <a:solidFill>
                <a:schemeClr val="bg1">
                  <a:lumMod val="9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467341" y="1554046"/>
            <a:ext cx="4781315" cy="4784272"/>
            <a:chOff x="444589" y="2677498"/>
            <a:chExt cx="4781315" cy="3566291"/>
          </a:xfrm>
        </p:grpSpPr>
        <p:sp>
          <p:nvSpPr>
            <p:cNvPr id="36" name="Rounded Rectangle 10">
              <a:extLst>
                <a:ext uri="{FF2B5EF4-FFF2-40B4-BE49-F238E27FC236}">
                  <a16:creationId xmlns:a16="http://schemas.microsoft.com/office/drawing/2014/main" id="{C68DDB9F-BFE6-71FC-CE0D-0468850E8511}"/>
                </a:ext>
              </a:extLst>
            </p:cNvPr>
            <p:cNvSpPr/>
            <p:nvPr/>
          </p:nvSpPr>
          <p:spPr>
            <a:xfrm>
              <a:off x="602234" y="2677498"/>
              <a:ext cx="4623670" cy="3566291"/>
            </a:xfrm>
            <a:prstGeom prst="roundRect">
              <a:avLst>
                <a:gd name="adj" fmla="val 8402"/>
              </a:avLst>
            </a:prstGeom>
            <a:solidFill>
              <a:schemeClr val="bg1">
                <a:alpha val="19838"/>
              </a:schemeClr>
            </a:solidFill>
            <a:ln w="381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85000">
                    <a:schemeClr val="bg1"/>
                  </a:gs>
                  <a:gs pos="51000">
                    <a:schemeClr val="tx1">
                      <a:lumMod val="65000"/>
                      <a:lumOff val="35000"/>
                    </a:schemeClr>
                  </a:gs>
                </a:gsLst>
                <a:lin ang="66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50F061F-985C-768A-407D-7A0A4843DA9D}"/>
                </a:ext>
              </a:extLst>
            </p:cNvPr>
            <p:cNvSpPr txBox="1"/>
            <p:nvPr/>
          </p:nvSpPr>
          <p:spPr>
            <a:xfrm>
              <a:off x="444589" y="2859240"/>
              <a:ext cx="4406554" cy="1600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04813" indent="-138113">
                <a:spcAft>
                  <a:spcPts val="900"/>
                </a:spcAft>
                <a:buClr>
                  <a:schemeClr val="bg1">
                    <a:lumMod val="9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600" b="0" i="0" u="none" strike="noStrike" dirty="0">
                  <a:solidFill>
                    <a:schemeClr val="bg1">
                      <a:lumMod val="9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 цветовых режима</a:t>
              </a:r>
            </a:p>
            <a:p>
              <a:pPr marL="404813" indent="-138113">
                <a:spcAft>
                  <a:spcPts val="900"/>
                </a:spcAft>
                <a:buClr>
                  <a:schemeClr val="bg1">
                    <a:lumMod val="9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600" b="0" i="0" u="none" strike="noStrike" dirty="0">
                  <a:solidFill>
                    <a:schemeClr val="bg1">
                      <a:lumMod val="9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элегантная и практичная форма</a:t>
              </a:r>
            </a:p>
            <a:p>
              <a:pPr marL="404813" indent="-138113">
                <a:spcAft>
                  <a:spcPts val="900"/>
                </a:spcAft>
                <a:buClr>
                  <a:schemeClr val="bg1">
                    <a:lumMod val="9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600" b="0" i="0" u="none" strike="noStrike" dirty="0">
                  <a:solidFill>
                    <a:schemeClr val="bg1">
                      <a:lumMod val="9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работа от аккумулятора до 15 ч</a:t>
              </a:r>
            </a:p>
            <a:p>
              <a:pPr marL="404813" indent="-138113">
                <a:spcAft>
                  <a:spcPts val="900"/>
                </a:spcAft>
                <a:buClr>
                  <a:schemeClr val="bg1">
                    <a:lumMod val="9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bg1">
                      <a:lumMod val="9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полная зарядка за </a:t>
              </a:r>
              <a:r>
                <a:rPr lang="ru-RU" sz="1600" b="0" i="0" u="none" strike="noStrike" dirty="0">
                  <a:solidFill>
                    <a:schemeClr val="bg1">
                      <a:lumMod val="9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 час</a:t>
              </a:r>
            </a:p>
            <a:p>
              <a:pPr marL="404813" indent="-138113">
                <a:spcAft>
                  <a:spcPts val="900"/>
                </a:spcAft>
                <a:buClr>
                  <a:schemeClr val="bg1">
                    <a:lumMod val="9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600" b="0" i="0" u="none" strike="noStrike" dirty="0">
                  <a:solidFill>
                    <a:schemeClr val="bg1">
                      <a:lumMod val="9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водонепроницаемая, ударопрочная</a:t>
              </a:r>
            </a:p>
            <a:p>
              <a:pPr marL="404813" indent="-138113">
                <a:spcAft>
                  <a:spcPts val="900"/>
                </a:spcAft>
                <a:buClr>
                  <a:srgbClr val="7061F0"/>
                </a:buClr>
                <a:buSzPct val="100000"/>
              </a:pPr>
              <a:endParaRPr lang="en-RU" sz="16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50F061F-985C-768A-407D-7A0A4843DA9D}"/>
                </a:ext>
              </a:extLst>
            </p:cNvPr>
            <p:cNvSpPr txBox="1"/>
            <p:nvPr/>
          </p:nvSpPr>
          <p:spPr>
            <a:xfrm>
              <a:off x="729950" y="5488261"/>
              <a:ext cx="2643641" cy="344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i="0" u="none" strike="noStrike" dirty="0">
                  <a:solidFill>
                    <a:schemeClr val="bg1">
                      <a:lumMod val="9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Цена: </a:t>
              </a:r>
              <a:r>
                <a:rPr lang="en-US" sz="2400" i="0" u="none" strike="noStrike" dirty="0">
                  <a:solidFill>
                    <a:schemeClr val="bg1">
                      <a:lumMod val="9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2485</a:t>
              </a:r>
              <a:r>
                <a:rPr lang="ru-RU" sz="2400" i="0" u="none" strike="noStrike" dirty="0">
                  <a:solidFill>
                    <a:schemeClr val="bg1">
                      <a:lumMod val="9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руб.</a:t>
              </a:r>
              <a:endParaRPr lang="en-RU" sz="24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655407" y="4908685"/>
            <a:ext cx="30841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7312">
              <a:spcAft>
                <a:spcPts val="1000"/>
              </a:spcAft>
              <a:buClr>
                <a:srgbClr val="7061F0"/>
              </a:buClr>
              <a:buSzPct val="100000"/>
            </a:pP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Скоро на складе в Москве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BD37D3-E6F9-1C3D-6891-E6D7585F11F1}"/>
              </a:ext>
            </a:extLst>
          </p:cNvPr>
          <p:cNvCxnSpPr>
            <a:cxnSpLocks/>
          </p:cNvCxnSpPr>
          <p:nvPr/>
        </p:nvCxnSpPr>
        <p:spPr>
          <a:xfrm>
            <a:off x="839788" y="4624235"/>
            <a:ext cx="1422560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8A724B0F-55EB-A432-6F9F-D89B85EB25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39" y="1573799"/>
            <a:ext cx="1391194" cy="1391194"/>
          </a:xfrm>
          <a:prstGeom prst="roundRect">
            <a:avLst/>
          </a:prstGeom>
          <a:solidFill>
            <a:schemeClr val="bg1">
              <a:alpha val="50478"/>
            </a:schemeClr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85000">
                  <a:schemeClr val="bg1"/>
                </a:gs>
                <a:gs pos="51000">
                  <a:schemeClr val="tx1">
                    <a:lumMod val="65000"/>
                    <a:lumOff val="35000"/>
                  </a:schemeClr>
                </a:gs>
              </a:gsLst>
              <a:lin ang="6600000" scaled="0"/>
            </a:gra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3E5D62-0802-5850-7923-0197489FB4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08" y="3231365"/>
            <a:ext cx="1391194" cy="1391194"/>
          </a:xfrm>
          <a:prstGeom prst="roundRect">
            <a:avLst/>
          </a:prstGeom>
          <a:solidFill>
            <a:schemeClr val="bg1">
              <a:alpha val="50478"/>
            </a:schemeClr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85000">
                  <a:schemeClr val="bg1"/>
                </a:gs>
                <a:gs pos="51000">
                  <a:schemeClr val="tx1">
                    <a:lumMod val="65000"/>
                    <a:lumOff val="35000"/>
                  </a:schemeClr>
                </a:gs>
              </a:gsLst>
              <a:lin ang="6600000" scaled="0"/>
            </a:gra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C322E5-19AE-4306-ED6D-0A6B02401C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6" t="31608" r="32044" b="13393"/>
          <a:stretch/>
        </p:blipFill>
        <p:spPr>
          <a:xfrm>
            <a:off x="5647808" y="4908685"/>
            <a:ext cx="1391194" cy="1391194"/>
          </a:xfrm>
          <a:prstGeom prst="roundRect">
            <a:avLst/>
          </a:prstGeom>
          <a:solidFill>
            <a:schemeClr val="bg1">
              <a:alpha val="50478"/>
            </a:schemeClr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85000">
                  <a:schemeClr val="bg1"/>
                </a:gs>
                <a:gs pos="51000">
                  <a:schemeClr val="tx1">
                    <a:lumMod val="65000"/>
                    <a:lumOff val="35000"/>
                  </a:schemeClr>
                </a:gs>
              </a:gsLst>
              <a:lin ang="6600000" scaled="0"/>
            </a:gradFill>
          </a:ln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43596CF6-16C2-D787-390D-E0EB864F0B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792" y="5975701"/>
            <a:ext cx="1038208" cy="3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77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" r="1256" b="25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7179C0-6662-B0A9-E92D-F2C0C81D03B3}"/>
              </a:ext>
            </a:extLst>
          </p:cNvPr>
          <p:cNvSpPr txBox="1"/>
          <p:nvPr/>
        </p:nvSpPr>
        <p:spPr>
          <a:xfrm>
            <a:off x="768590" y="1411048"/>
            <a:ext cx="4909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XP61166.RP14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F3DE3A-4927-6EF1-FED6-17C4805BAA20}"/>
              </a:ext>
            </a:extLst>
          </p:cNvPr>
          <p:cNvSpPr txBox="1"/>
          <p:nvPr/>
        </p:nvSpPr>
        <p:spPr>
          <a:xfrm>
            <a:off x="768590" y="582327"/>
            <a:ext cx="6808368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800"/>
              </a:lnSpc>
            </a:pP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Многофункциональный кабель Xoopar с разъемами USB-C и Lightning</a:t>
            </a:r>
            <a:endParaRPr lang="en-US" sz="26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ICE-TAG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353" r="1611"/>
          <a:stretch>
            <a:fillRect/>
          </a:stretch>
        </p:blipFill>
        <p:spPr>
          <a:xfrm>
            <a:off x="839788" y="1952625"/>
            <a:ext cx="3190448" cy="4392613"/>
          </a:xfrm>
          <a:prstGeom prst="roundRect">
            <a:avLst>
              <a:gd name="adj" fmla="val 6356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5" name="Рисунок 14">
            <a:extLst>
              <a:ext uri="{FF2B5EF4-FFF2-40B4-BE49-F238E27FC236}">
                <a16:creationId xmlns:a16="http://schemas.microsoft.com/office/drawing/2014/main" id="{8A734759-E832-9557-1C49-5B797E0AE6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461" y="1952625"/>
            <a:ext cx="2139041" cy="2163198"/>
          </a:xfrm>
          <a:prstGeom prst="roundRect">
            <a:avLst>
              <a:gd name="adj" fmla="val 11539"/>
            </a:avLst>
          </a:prstGeom>
        </p:spPr>
      </p:pic>
      <p:pic>
        <p:nvPicPr>
          <p:cNvPr id="6" name="Рисунок 15">
            <a:extLst>
              <a:ext uri="{FF2B5EF4-FFF2-40B4-BE49-F238E27FC236}">
                <a16:creationId xmlns:a16="http://schemas.microsoft.com/office/drawing/2014/main" id="{6D85AA80-7D92-55F8-3B01-5176D17736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460" y="4206197"/>
            <a:ext cx="2139042" cy="2139042"/>
          </a:xfrm>
          <a:prstGeom prst="roundRect">
            <a:avLst>
              <a:gd name="adj" fmla="val 11539"/>
            </a:avLst>
          </a:prstGeom>
        </p:spPr>
      </p:pic>
      <p:pic>
        <p:nvPicPr>
          <p:cNvPr id="7" name="Рисунок 5">
            <a:extLst>
              <a:ext uri="{FF2B5EF4-FFF2-40B4-BE49-F238E27FC236}">
                <a16:creationId xmlns:a16="http://schemas.microsoft.com/office/drawing/2014/main" id="{525BE58D-6335-8F26-735A-65A8D7CA17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792" y="5982621"/>
            <a:ext cx="1038208" cy="3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5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E656E-6F90-4BDD-7990-91BEDC71D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" y="0"/>
            <a:ext cx="12188761" cy="6859823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408416" y="1952624"/>
            <a:ext cx="5903102" cy="4323049"/>
            <a:chOff x="223596" y="2296064"/>
            <a:chExt cx="5903102" cy="4323049"/>
          </a:xfrm>
        </p:grpSpPr>
        <p:sp>
          <p:nvSpPr>
            <p:cNvPr id="19" name="Rounded Rectangle 10">
              <a:extLst>
                <a:ext uri="{FF2B5EF4-FFF2-40B4-BE49-F238E27FC236}">
                  <a16:creationId xmlns:a16="http://schemas.microsoft.com/office/drawing/2014/main" id="{C68DDB9F-BFE6-71FC-CE0D-0468850E8511}"/>
                </a:ext>
              </a:extLst>
            </p:cNvPr>
            <p:cNvSpPr/>
            <p:nvPr/>
          </p:nvSpPr>
          <p:spPr>
            <a:xfrm>
              <a:off x="473767" y="2296064"/>
              <a:ext cx="5215089" cy="4323049"/>
            </a:xfrm>
            <a:prstGeom prst="roundRect">
              <a:avLst>
                <a:gd name="adj" fmla="val 8402"/>
              </a:avLst>
            </a:prstGeom>
            <a:solidFill>
              <a:schemeClr val="bg1">
                <a:alpha val="19838"/>
              </a:schemeClr>
            </a:solidFill>
            <a:ln w="381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85000">
                    <a:schemeClr val="bg1"/>
                  </a:gs>
                  <a:gs pos="51000">
                    <a:schemeClr val="tx1">
                      <a:lumMod val="65000"/>
                      <a:lumOff val="35000"/>
                    </a:schemeClr>
                  </a:gs>
                </a:gsLst>
                <a:lin ang="66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50F061F-985C-768A-407D-7A0A4843DA9D}"/>
                </a:ext>
              </a:extLst>
            </p:cNvPr>
            <p:cNvSpPr txBox="1"/>
            <p:nvPr/>
          </p:nvSpPr>
          <p:spPr>
            <a:xfrm>
              <a:off x="223596" y="2470850"/>
              <a:ext cx="5715429" cy="1800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95300" indent="-138113">
                <a:spcAft>
                  <a:spcPts val="600"/>
                </a:spcAft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входной адаптер USB и USB-C</a:t>
              </a:r>
              <a:b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двойной выход: USB-C и Lightning</a:t>
              </a:r>
            </a:p>
            <a:p>
              <a:pPr marL="495300" indent="-138113">
                <a:spcAft>
                  <a:spcPts val="600"/>
                </a:spcAft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поддержка Apple Find My («Локатор»)</a:t>
              </a:r>
              <a:b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радиус поиска: до 10 метров и </a:t>
              </a:r>
              <a:r>
                <a:rPr lang="ru-RU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CarPlay</a:t>
              </a:r>
              <a:endPara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495300" indent="-138113">
                <a:spcAft>
                  <a:spcPts val="600"/>
                </a:spcAft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поддержка длина кабеля: 1 метр</a:t>
              </a:r>
            </a:p>
            <a:p>
              <a:pPr marL="495300" indent="-138113">
                <a:spcAft>
                  <a:spcPts val="600"/>
                </a:spcAft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быстрая зарядка со световым индикатором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50F061F-985C-768A-407D-7A0A4843DA9D}"/>
                </a:ext>
              </a:extLst>
            </p:cNvPr>
            <p:cNvSpPr txBox="1"/>
            <p:nvPr/>
          </p:nvSpPr>
          <p:spPr>
            <a:xfrm>
              <a:off x="605822" y="6001478"/>
              <a:ext cx="5520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Цена: </a:t>
              </a:r>
              <a:r>
                <a:rPr lang="ru-RU" sz="240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2450 руб.</a:t>
              </a:r>
              <a:endParaRPr lang="en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658587" y="6309417"/>
            <a:ext cx="46854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79375">
              <a:spcAft>
                <a:spcPts val="1000"/>
              </a:spcAft>
              <a:buClr>
                <a:srgbClr val="7061F0"/>
              </a:buClr>
              <a:buSzPct val="100000"/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*в момент оформления заказа цена может быть скорректирована в меньшую сторону.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0" t="6194" r="7140" b="7389"/>
          <a:stretch/>
        </p:blipFill>
        <p:spPr>
          <a:xfrm>
            <a:off x="6376914" y="3527528"/>
            <a:ext cx="2741597" cy="2748145"/>
          </a:xfrm>
          <a:prstGeom prst="roundRect">
            <a:avLst>
              <a:gd name="adj" fmla="val 8291"/>
            </a:avLst>
          </a:prstGeom>
          <a:solidFill>
            <a:schemeClr val="bg1">
              <a:alpha val="19838"/>
            </a:schemeClr>
          </a:solidFill>
          <a:ln w="38100">
            <a:noFill/>
          </a:ln>
          <a:effectLst>
            <a:outerShdw blurRad="112558" dist="38100" dir="3869383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0" t="5162" r="1880" b="10508"/>
          <a:stretch/>
        </p:blipFill>
        <p:spPr>
          <a:xfrm>
            <a:off x="8278321" y="842788"/>
            <a:ext cx="3255092" cy="3234758"/>
          </a:xfrm>
          <a:prstGeom prst="roundRect">
            <a:avLst>
              <a:gd name="adj" fmla="val 8291"/>
            </a:avLst>
          </a:prstGeom>
          <a:solidFill>
            <a:schemeClr val="bg1">
              <a:alpha val="19838"/>
            </a:schemeClr>
          </a:solidFill>
          <a:ln w="38100">
            <a:noFill/>
          </a:ln>
          <a:effectLst>
            <a:outerShdw blurRad="112558" dist="38100" dir="3869383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8370F1-8458-C506-E983-19BF1B636AD5}"/>
              </a:ext>
            </a:extLst>
          </p:cNvPr>
          <p:cNvSpPr txBox="1"/>
          <p:nvPr/>
        </p:nvSpPr>
        <p:spPr>
          <a:xfrm>
            <a:off x="768590" y="1411048"/>
            <a:ext cx="4909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XP61166.RP14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A82BB5-AC11-5B01-B85B-CF50064985FF}"/>
              </a:ext>
            </a:extLst>
          </p:cNvPr>
          <p:cNvSpPr txBox="1"/>
          <p:nvPr/>
        </p:nvSpPr>
        <p:spPr>
          <a:xfrm>
            <a:off x="768590" y="582327"/>
            <a:ext cx="6808368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800"/>
              </a:lnSpc>
            </a:pP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Многофункциональный кабель Xoopar с разъемами USB-C и Lightning</a:t>
            </a:r>
            <a:endParaRPr lang="en-US" sz="26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EBEB10-86D8-9587-7535-5BBEF4AAF644}"/>
              </a:ext>
            </a:extLst>
          </p:cNvPr>
          <p:cNvSpPr txBox="1"/>
          <p:nvPr/>
        </p:nvSpPr>
        <p:spPr>
          <a:xfrm>
            <a:off x="437840" y="4303238"/>
            <a:ext cx="4305300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7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Доступен под заказ из Китая</a:t>
            </a:r>
          </a:p>
          <a:p>
            <a:pPr marL="357187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тираж 3 000 шт.</a:t>
            </a:r>
          </a:p>
          <a:p>
            <a:pPr marL="357187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Мин. тираж в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Pantone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5 000 шт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357187"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Образец: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скоро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C7803B-A3B7-D51E-795F-DE8FE6717709}"/>
              </a:ext>
            </a:extLst>
          </p:cNvPr>
          <p:cNvCxnSpPr>
            <a:cxnSpLocks/>
          </p:cNvCxnSpPr>
          <p:nvPr/>
        </p:nvCxnSpPr>
        <p:spPr>
          <a:xfrm>
            <a:off x="839788" y="4148930"/>
            <a:ext cx="142256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5">
            <a:extLst>
              <a:ext uri="{FF2B5EF4-FFF2-40B4-BE49-F238E27FC236}">
                <a16:creationId xmlns:a16="http://schemas.microsoft.com/office/drawing/2014/main" id="{652F013D-3EC2-0D1C-71FD-C2167185DF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792" y="5982621"/>
            <a:ext cx="1038208" cy="3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79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F3DE3A-4927-6EF1-FED6-17C4805BAA20}"/>
              </a:ext>
            </a:extLst>
          </p:cNvPr>
          <p:cNvSpPr txBox="1"/>
          <p:nvPr/>
        </p:nvSpPr>
        <p:spPr>
          <a:xfrm>
            <a:off x="737877" y="557168"/>
            <a:ext cx="6341796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800"/>
              </a:lnSpc>
            </a:pPr>
            <a:r>
              <a:rPr lang="ru-RU" sz="260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Универсальное зарядное устройство 7 в 1</a:t>
            </a:r>
            <a:endParaRPr lang="en-RU" sz="26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CUBBI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48" y="2317966"/>
            <a:ext cx="5708185" cy="3210855"/>
          </a:xfrm>
          <a:prstGeom prst="roundRect">
            <a:avLst>
              <a:gd name="adj" fmla="val 6356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7712C4-A0EC-C685-5ABE-B097FE05473E}"/>
              </a:ext>
            </a:extLst>
          </p:cNvPr>
          <p:cNvSpPr txBox="1"/>
          <p:nvPr/>
        </p:nvSpPr>
        <p:spPr>
          <a:xfrm>
            <a:off x="737877" y="1438727"/>
            <a:ext cx="1464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XP61141.33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</a:t>
            </a:r>
            <a:endParaRPr lang="en-RU" sz="14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1DC2E6-7778-6638-E82D-F82CF9DFB992}"/>
              </a:ext>
            </a:extLst>
          </p:cNvPr>
          <p:cNvSpPr txBox="1"/>
          <p:nvPr/>
        </p:nvSpPr>
        <p:spPr>
          <a:xfrm>
            <a:off x="2370734" y="1438727"/>
            <a:ext cx="1464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XP61141.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22М</a:t>
            </a:r>
            <a:endParaRPr lang="en-RU" sz="14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Рисунок 5">
            <a:extLst>
              <a:ext uri="{FF2B5EF4-FFF2-40B4-BE49-F238E27FC236}">
                <a16:creationId xmlns:a16="http://schemas.microsoft.com/office/drawing/2014/main" id="{7B58E18A-2431-4EEA-C2F6-6C7C161549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792" y="5982621"/>
            <a:ext cx="1038208" cy="3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2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Gilroy"/>
        <a:ea typeface=""/>
        <a:cs typeface=""/>
      </a:majorFont>
      <a:minorFont>
        <a:latin typeface="Gilro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19452</TotalTime>
  <Words>465</Words>
  <Application>Microsoft Office PowerPoint</Application>
  <PresentationFormat>Широкоэкранный</PresentationFormat>
  <Paragraphs>106</Paragraphs>
  <Slides>15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Gilroy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12Twelve_XOOPAR</dc:title>
  <dc:subject/>
  <dc:creator>12TWELVE</dc:creator>
  <cp:keywords/>
  <dc:description/>
  <cp:lastModifiedBy>admin</cp:lastModifiedBy>
  <cp:revision>40</cp:revision>
  <dcterms:created xsi:type="dcterms:W3CDTF">2026-06-02T09:50:25Z</dcterms:created>
  <dcterms:modified xsi:type="dcterms:W3CDTF">2026-06-17T10:29:16Z</dcterms:modified>
  <cp:category/>
</cp:coreProperties>
</file>