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74" r:id="rId8"/>
    <p:sldId id="263" r:id="rId9"/>
    <p:sldId id="270" r:id="rId10"/>
    <p:sldId id="264" r:id="rId11"/>
    <p:sldId id="271" r:id="rId12"/>
    <p:sldId id="265" r:id="rId13"/>
    <p:sldId id="272" r:id="rId14"/>
    <p:sldId id="266" r:id="rId15"/>
    <p:sldId id="273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529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orient="horz" pos="1230" userDrawn="1">
          <p15:clr>
            <a:srgbClr val="A4A3A4"/>
          </p15:clr>
        </p15:guide>
        <p15:guide id="5" orient="horz" pos="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414"/>
        <p:guide pos="529"/>
        <p:guide orient="horz" pos="3997"/>
        <p:guide orient="horz" pos="1230"/>
        <p:guide orient="horz" pos="9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ilroy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roy" panose="00000500000000000000" pitchFamily="2" charset="-52"/>
              </a:defRPr>
            </a:lvl1pPr>
            <a:lvl2pPr>
              <a:defRPr>
                <a:latin typeface="Gilroy" panose="00000500000000000000" pitchFamily="2" charset="-52"/>
              </a:defRPr>
            </a:lvl2pPr>
            <a:lvl3pPr>
              <a:defRPr>
                <a:latin typeface="Gilroy" panose="00000500000000000000" pitchFamily="2" charset="-52"/>
              </a:defRPr>
            </a:lvl3pPr>
            <a:lvl4pPr>
              <a:defRPr>
                <a:latin typeface="Gilroy" panose="00000500000000000000" pitchFamily="2" charset="-52"/>
              </a:defRPr>
            </a:lvl4pPr>
            <a:lvl5pPr>
              <a:defRPr>
                <a:latin typeface="Gilroy" panose="00000500000000000000" pitchFamily="2" charset="-52"/>
              </a:defRPr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BF058-5582-43F2-96EC-FE27655DD48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EB6F3-D68A-4258-8D07-59C2DA8F43C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hyperlink" Target="https://12twelve.ru/catalog/offer/34255/" TargetMode="Externa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hyperlink" Target="https://12twelve.ru/catalog/offer/34253/" TargetMode="Externa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hyperlink" Target="https://12twelve.ru/catalog/offer/34257/" TargetMode="Externa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hyperlink" Target="https://12twelve.ru/catalog/offer/34472/" TargetMode="Externa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4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microsoft.com/office/2007/relationships/hdphoto" Target="../media/image26.wdp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1.png"/><Relationship Id="rId3" Type="http://schemas.microsoft.com/office/2007/relationships/media" Target="../media/media3.mp4"/><Relationship Id="rId2" Type="http://schemas.openxmlformats.org/officeDocument/2006/relationships/video" Target="../media/media3.mp4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2.jpeg"/><Relationship Id="rId3" Type="http://schemas.openxmlformats.org/officeDocument/2006/relationships/image" Target="../media/image41.png"/><Relationship Id="rId2" Type="http://schemas.microsoft.com/office/2007/relationships/hdphoto" Target="../media/image40.wdp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12twelve.ru/" TargetMode="External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793306"/>
            <a:ext cx="3611761" cy="7692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8348" y="993558"/>
            <a:ext cx="7993316" cy="220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500"/>
              </a:lnSpc>
            </a:pPr>
            <a:r>
              <a:rPr lang="ru-RU" sz="5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НОВЫЙ БРЕНД </a:t>
            </a:r>
            <a:br>
              <a:rPr lang="en-US" sz="5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5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АССОРТИМЕНТЕ </a:t>
            </a:r>
            <a:br>
              <a:rPr lang="en-US" sz="5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TWELVE</a:t>
            </a:r>
            <a:endParaRPr lang="en-US" sz="5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sp>
        <p:nvSpPr>
          <p:cNvPr id="12" name="Rounded Rectangle 10"/>
          <p:cNvSpPr/>
          <p:nvPr/>
        </p:nvSpPr>
        <p:spPr>
          <a:xfrm>
            <a:off x="992188" y="1686249"/>
            <a:ext cx="10221912" cy="2329960"/>
          </a:xfrm>
          <a:prstGeom prst="roundRect">
            <a:avLst>
              <a:gd name="adj" fmla="val 8402"/>
            </a:avLst>
          </a:prstGeom>
          <a:solidFill>
            <a:schemeClr val="bg1">
              <a:alpha val="30000"/>
            </a:schemeClr>
          </a:solidFill>
          <a:ln w="317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9000">
                  <a:schemeClr val="tx2">
                    <a:lumMod val="60000"/>
                    <a:lumOff val="40000"/>
                  </a:schemeClr>
                </a:gs>
                <a:gs pos="98000">
                  <a:schemeClr val="bg1"/>
                </a:gs>
              </a:gsLst>
              <a:lin ang="6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8638" y="643511"/>
            <a:ext cx="3529012" cy="7444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4438" y="1817908"/>
            <a:ext cx="9777412" cy="2062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60045">
              <a:lnSpc>
                <a:spcPts val="2600"/>
              </a:lnSpc>
            </a:pPr>
            <a:r>
              <a:rPr lang="ru-RU" sz="2000" dirty="0">
                <a:solidFill>
                  <a:srgbClr val="40506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Бренд стильных и полезных высокотехнологичных аксессуаров для повседневной жизни. Продукция </a:t>
            </a:r>
            <a:r>
              <a:rPr lang="ru-RU" sz="2000" dirty="0" err="1">
                <a:solidFill>
                  <a:srgbClr val="40506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Xoopar</a:t>
            </a:r>
            <a:r>
              <a:rPr lang="ru-RU" sz="2000" dirty="0">
                <a:solidFill>
                  <a:srgbClr val="40506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сочетает современный дизайн, удобство и экологичный подход. В основе линейки — практичные, эстетичные и долговечные продукты, которыми приятно пользоваться каждый день. </a:t>
            </a:r>
            <a:r>
              <a:rPr lang="ru-RU" sz="2000" dirty="0" err="1">
                <a:solidFill>
                  <a:srgbClr val="40506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Xoopar</a:t>
            </a:r>
            <a:r>
              <a:rPr lang="ru-RU" sz="2000" dirty="0">
                <a:solidFill>
                  <a:srgbClr val="40506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— это качественные материалы, минимум упаковки и отказ от лишнего пластика.</a:t>
            </a:r>
            <a:endParaRPr lang="ru-RU" sz="2000" dirty="0">
              <a:solidFill>
                <a:srgbClr val="405066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7" r="77733" b="34688"/>
          <a:stretch>
            <a:fillRect/>
          </a:stretch>
        </p:blipFill>
        <p:spPr>
          <a:xfrm>
            <a:off x="1962150" y="4229574"/>
            <a:ext cx="1397000" cy="15695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5" t="27787" r="52708" b="34687"/>
          <a:stretch>
            <a:fillRect/>
          </a:stretch>
        </p:blipFill>
        <p:spPr>
          <a:xfrm>
            <a:off x="4154488" y="4173075"/>
            <a:ext cx="1397001" cy="15695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1" t="26677" r="26770" b="35798"/>
          <a:stretch>
            <a:fillRect/>
          </a:stretch>
        </p:blipFill>
        <p:spPr>
          <a:xfrm>
            <a:off x="6346827" y="4131800"/>
            <a:ext cx="1511300" cy="15695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0" t="27787" b="34687"/>
          <a:stretch>
            <a:fillRect/>
          </a:stretch>
        </p:blipFill>
        <p:spPr>
          <a:xfrm>
            <a:off x="8653465" y="4186712"/>
            <a:ext cx="1616138" cy="156950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80273" y="5742579"/>
            <a:ext cx="284645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переработанн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ые</a:t>
            </a: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 </a:t>
            </a:r>
            <a:b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</a:b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материалы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9761" y="5742579"/>
            <a:ext cx="284645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минимум 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</a:b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упаковки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64961" y="5742579"/>
            <a:ext cx="284645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постепенный </a:t>
            </a:r>
            <a:b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</a:b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отказ от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EVA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65261" y="5742579"/>
            <a:ext cx="284645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предпочтительно </a:t>
            </a:r>
            <a:r>
              <a:rPr lang="ru-RU" sz="1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Gilroy" panose="00000500000000000000" pitchFamily="2" charset="-52"/>
              </a:rPr>
              <a:t>мономатериалы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7910" y="586378"/>
            <a:ext cx="4635101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Универсальное зарядное </a:t>
            </a: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устройство Xoopar Luggie</a:t>
            </a:r>
            <a:endParaRPr lang="ru-RU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910" y="1401257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XP71042.RP.14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604007" y="1963927"/>
            <a:ext cx="4288686" cy="3925145"/>
          </a:xfrm>
          <a:prstGeom prst="roundRect">
            <a:avLst>
              <a:gd name="adj" fmla="val 8402"/>
            </a:avLst>
          </a:prstGeom>
          <a:solidFill>
            <a:schemeClr val="bg1">
              <a:alpha val="30000"/>
            </a:schemeClr>
          </a:solidFill>
          <a:ln w="38100"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42000">
                  <a:schemeClr val="bg1">
                    <a:lumMod val="75000"/>
                  </a:schemeClr>
                </a:gs>
                <a:gs pos="98000">
                  <a:schemeClr val="bg1"/>
                </a:gs>
                <a:gs pos="69000">
                  <a:schemeClr val="bg1">
                    <a:lumMod val="65000"/>
                  </a:schemeClr>
                </a:gs>
              </a:gsLst>
              <a:lin ang="6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8217" y="2237247"/>
            <a:ext cx="3916259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1016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выдвижная кнопка-слайдер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1475" indent="-1016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стильный необычный дизайн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1475" indent="-1016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порт USB-C 25Вт и USB 15Вт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71475" indent="-10160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вилки EU, UK, US и AUS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7910" y="5131943"/>
            <a:ext cx="2428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Цена: </a:t>
            </a:r>
            <a:r>
              <a:rPr lang="en-US" sz="24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3988</a:t>
            </a:r>
            <a:r>
              <a:rPr lang="ru-RU" sz="240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руб.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330" y="4050336"/>
            <a:ext cx="61530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Заказ в цветах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Pantone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от 3000 шт.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наличии на складе в Москве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есть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39788" y="3842609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10093" r="2966" b="78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1412" y="566894"/>
            <a:ext cx="55357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Кабель Xoopar ICE-R </a:t>
            </a:r>
            <a:br>
              <a:rPr lang="ru-RU" sz="2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ретрактором 2 в 1, 60Вт</a:t>
            </a:r>
            <a:endParaRPr lang="ru-RU" sz="2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412" y="1427197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XP61175.RP.21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22741" y="1975844"/>
            <a:ext cx="5674372" cy="4054291"/>
            <a:chOff x="426837" y="2445278"/>
            <a:chExt cx="5674372" cy="4054291"/>
          </a:xfrm>
        </p:grpSpPr>
        <p:sp>
          <p:nvSpPr>
            <p:cNvPr id="16" name="Rounded Rectangle 10"/>
            <p:cNvSpPr/>
            <p:nvPr/>
          </p:nvSpPr>
          <p:spPr>
            <a:xfrm>
              <a:off x="479427" y="2445278"/>
              <a:ext cx="4150216" cy="4054291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19838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6837" y="2615172"/>
              <a:ext cx="4202805" cy="1836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23850" indent="-142875">
                <a:spcAft>
                  <a:spcPts val="10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быстрая зарядка 60Вт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3850" indent="-142875">
                <a:spcAft>
                  <a:spcPts val="10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разъёмы Lightning и USB-C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3850" indent="-142875">
                <a:spcAft>
                  <a:spcPts val="10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скручивающийся кабель 1 м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3850" indent="-142875">
                <a:spcAft>
                  <a:spcPts val="10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подходит для ноутбуков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3850" indent="-142875">
                <a:spcAft>
                  <a:spcPts val="10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индикатор скорости заряда</a:t>
              </a:r>
              <a:endPara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0333" y="5868649"/>
              <a:ext cx="5520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en-US" sz="24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1469</a:t>
              </a:r>
              <a:r>
                <a:rPr lang="ru-RU" sz="24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руб.</a:t>
              </a:r>
              <a:endParaRPr lang="en-US" sz="24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5330" y="4266803"/>
            <a:ext cx="61530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Заказ в </a:t>
            </a:r>
            <a:r>
              <a:rPr lang="ru-RU" sz="1600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Pantone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от 3000 шт.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endParaRPr lang="en-US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наличии на складе в Москве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есть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39788" y="4164312"/>
            <a:ext cx="142256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"/>
          <a:stretch>
            <a:fillRect/>
          </a:stretch>
        </p:blipFill>
        <p:spPr>
          <a:xfrm>
            <a:off x="0" y="-37711"/>
            <a:ext cx="12192000" cy="68957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7877" y="577712"/>
            <a:ext cx="622489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Внешний беспроводной аккумулятор </a:t>
            </a:r>
            <a:r>
              <a:rPr lang="ru-RU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Xoopar</a:t>
            </a: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Smile</a:t>
            </a:r>
            <a:endParaRPr lang="ru-RU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7877" y="1399108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XP61171.M.33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47281" y="1983814"/>
            <a:ext cx="5272956" cy="4261525"/>
            <a:chOff x="479426" y="2642018"/>
            <a:chExt cx="5727917" cy="3895676"/>
          </a:xfrm>
        </p:grpSpPr>
        <p:sp>
          <p:nvSpPr>
            <p:cNvPr id="6" name="Rounded Rectangle 10"/>
            <p:cNvSpPr/>
            <p:nvPr/>
          </p:nvSpPr>
          <p:spPr>
            <a:xfrm>
              <a:off x="479426" y="2642018"/>
              <a:ext cx="4918294" cy="3895676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50478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8000">
                    <a:schemeClr val="bg1"/>
                  </a:gs>
                  <a:gs pos="69000">
                    <a:schemeClr val="bg1">
                      <a:lumMod val="6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268" y="2832197"/>
              <a:ext cx="4679531" cy="2143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корпус из переработанного </a:t>
              </a:r>
              <a:b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алюминия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беспроводная зарядка 15 Вт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емкость 5000 </a:t>
              </a:r>
              <a:r>
                <a:rPr lang="ru-RU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мА·ч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b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(до 2 зарядок смартфона)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 комплекте кабель USB-C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индикатор заряда в виде улыбки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27330" indent="-15240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зеркальце с тыльной стороны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6467" y="5952138"/>
              <a:ext cx="5520876" cy="404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en-US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3680</a:t>
              </a:r>
              <a:r>
                <a:rPr lang="ru-RU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руб.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37877" y="4967922"/>
            <a:ext cx="41190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7061F0"/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наличии на складе в Москве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rgbClr val="7061F0"/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есть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39788" y="4859256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6" b="4202"/>
          <a:stretch>
            <a:fillRect/>
          </a:stretch>
        </p:blipFill>
        <p:spPr>
          <a:xfrm>
            <a:off x="3239" y="-1"/>
            <a:ext cx="12188762" cy="685800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37877" y="528859"/>
            <a:ext cx="90331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Настольная лампа (светильник)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MOON</a:t>
            </a:r>
            <a:endParaRPr lang="en-US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2208" y="1022683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XP0001.MOON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467341" y="1554046"/>
            <a:ext cx="4781315" cy="4784272"/>
            <a:chOff x="444589" y="2677498"/>
            <a:chExt cx="4781315" cy="3566291"/>
          </a:xfrm>
        </p:grpSpPr>
        <p:sp>
          <p:nvSpPr>
            <p:cNvPr id="36" name="Rounded Rectangle 10"/>
            <p:cNvSpPr/>
            <p:nvPr/>
          </p:nvSpPr>
          <p:spPr>
            <a:xfrm>
              <a:off x="602234" y="2677498"/>
              <a:ext cx="4623670" cy="3566291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19838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44589" y="2859240"/>
              <a:ext cx="4406554" cy="1600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5130" indent="-138430">
                <a:spcAft>
                  <a:spcPts val="9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цветовых режима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5130" indent="-138430">
                <a:spcAft>
                  <a:spcPts val="9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элегантная и практичная форма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5130" indent="-138430">
                <a:spcAft>
                  <a:spcPts val="9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работа от аккумулятора до 15 ч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5130" indent="-138430">
                <a:spcAft>
                  <a:spcPts val="9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bg1">
                      <a:lumMod val="9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полная зарядка за </a:t>
              </a: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 час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5130" indent="-138430">
                <a:spcAft>
                  <a:spcPts val="900"/>
                </a:spcAft>
                <a:buClr>
                  <a:schemeClr val="bg1">
                    <a:lumMod val="9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водонепроницаемая, ударопрочная</a:t>
              </a:r>
              <a:endParaRPr lang="ru-RU" sz="1600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5130" indent="-138430">
                <a:spcAft>
                  <a:spcPts val="900"/>
                </a:spcAft>
                <a:buClr>
                  <a:srgbClr val="7061F0"/>
                </a:buClr>
                <a:buSzPct val="100000"/>
              </a:pPr>
              <a:endParaRPr lang="en-US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9950" y="5488261"/>
              <a:ext cx="2643641" cy="344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en-US" sz="24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2485</a:t>
              </a:r>
              <a:r>
                <a:rPr lang="ru-RU" sz="2400" i="0" u="none" strike="noStrike" dirty="0">
                  <a:solidFill>
                    <a:schemeClr val="bg1">
                      <a:lumMod val="9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руб.</a:t>
              </a:r>
              <a:endParaRPr lang="en-US" sz="24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55407" y="4908685"/>
            <a:ext cx="30841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6995">
              <a:spcAft>
                <a:spcPts val="1000"/>
              </a:spcAft>
              <a:buClr>
                <a:srgbClr val="7061F0"/>
              </a:buClr>
              <a:buSzPct val="100000"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 на складе в Москве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39788" y="4624235"/>
            <a:ext cx="142256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9" y="1573799"/>
            <a:ext cx="1391194" cy="1391194"/>
          </a:xfrm>
          <a:prstGeom prst="roundRect">
            <a:avLst/>
          </a:prstGeom>
          <a:solidFill>
            <a:schemeClr val="bg1">
              <a:alpha val="50478"/>
            </a:schemeClr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5000">
                  <a:schemeClr val="bg1"/>
                </a:gs>
                <a:gs pos="51000">
                  <a:schemeClr val="tx1">
                    <a:lumMod val="65000"/>
                    <a:lumOff val="35000"/>
                  </a:schemeClr>
                </a:gs>
              </a:gsLst>
              <a:lin ang="6600000" scaled="0"/>
            </a:gra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08" y="3231365"/>
            <a:ext cx="1391194" cy="1391194"/>
          </a:xfrm>
          <a:prstGeom prst="roundRect">
            <a:avLst/>
          </a:prstGeom>
          <a:solidFill>
            <a:schemeClr val="bg1">
              <a:alpha val="50478"/>
            </a:schemeClr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5000">
                  <a:schemeClr val="bg1"/>
                </a:gs>
                <a:gs pos="51000">
                  <a:schemeClr val="tx1">
                    <a:lumMod val="65000"/>
                    <a:lumOff val="35000"/>
                  </a:schemeClr>
                </a:gs>
              </a:gsLst>
              <a:lin ang="6600000" scaled="0"/>
            </a:gra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6" t="31608" r="32044" b="13393"/>
          <a:stretch>
            <a:fillRect/>
          </a:stretch>
        </p:blipFill>
        <p:spPr>
          <a:xfrm>
            <a:off x="5647808" y="4908685"/>
            <a:ext cx="1391194" cy="1391194"/>
          </a:xfrm>
          <a:prstGeom prst="roundRect">
            <a:avLst/>
          </a:prstGeom>
          <a:solidFill>
            <a:schemeClr val="bg1">
              <a:alpha val="50478"/>
            </a:schemeClr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5000">
                  <a:schemeClr val="bg1"/>
                </a:gs>
                <a:gs pos="51000">
                  <a:schemeClr val="tx1">
                    <a:lumMod val="65000"/>
                    <a:lumOff val="35000"/>
                  </a:schemeClr>
                </a:gs>
              </a:gsLst>
              <a:lin ang="6600000" scaled="0"/>
            </a:gradFill>
          </a:ln>
        </p:spPr>
      </p:pic>
      <p:pic>
        <p:nvPicPr>
          <p:cNvPr id="5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75701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" r="1256" b="250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8590" y="1411048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XP61166.RP14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8590" y="582327"/>
            <a:ext cx="680836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Многофункциональный кабель Xoopar с разъемами USB-C и Lightning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ICE-TAG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4"/>
          <a:srcRect l="2353" r="1611"/>
          <a:stretch>
            <a:fillRect/>
          </a:stretch>
        </p:blipFill>
        <p:spPr>
          <a:xfrm>
            <a:off x="839788" y="1952625"/>
            <a:ext cx="3190448" cy="4392613"/>
          </a:xfrm>
          <a:prstGeom prst="roundRect">
            <a:avLst>
              <a:gd name="adj" fmla="val 6356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61" y="1952625"/>
            <a:ext cx="2139041" cy="2163198"/>
          </a:xfrm>
          <a:prstGeom prst="roundRect">
            <a:avLst>
              <a:gd name="adj" fmla="val 11539"/>
            </a:avLst>
          </a:prstGeom>
        </p:spPr>
      </p:pic>
      <p:pic>
        <p:nvPicPr>
          <p:cNvPr id="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60" y="4206197"/>
            <a:ext cx="2139042" cy="2139042"/>
          </a:xfrm>
          <a:prstGeom prst="roundRect">
            <a:avLst>
              <a:gd name="adj" fmla="val 11539"/>
            </a:avLst>
          </a:prstGeom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408416" y="1952624"/>
            <a:ext cx="5903102" cy="4323049"/>
            <a:chOff x="223596" y="2296064"/>
            <a:chExt cx="5903102" cy="4323049"/>
          </a:xfrm>
        </p:grpSpPr>
        <p:sp>
          <p:nvSpPr>
            <p:cNvPr id="19" name="Rounded Rectangle 10"/>
            <p:cNvSpPr/>
            <p:nvPr/>
          </p:nvSpPr>
          <p:spPr>
            <a:xfrm>
              <a:off x="473767" y="2296064"/>
              <a:ext cx="5215089" cy="4323049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19838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3596" y="2470850"/>
              <a:ext cx="5715429" cy="1800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953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входной адаптер USB и USB-C</a:t>
              </a:r>
              <a:b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двойной выход: USB-C и Lightning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953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поддержка Apple Find My («Локатор»)</a:t>
              </a:r>
              <a:b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радиус поиска: до 10 метров и </a:t>
              </a:r>
              <a:r>
                <a:rPr lang="ru-RU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CarPlay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953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поддержка длина кабеля: 1 метр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953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быстрая зарядка со световым индикатором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5822" y="6001478"/>
              <a:ext cx="5520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ru-RU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2450 руб.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658587" y="6309417"/>
            <a:ext cx="468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79375">
              <a:spcAft>
                <a:spcPts val="1000"/>
              </a:spcAft>
              <a:buClr>
                <a:srgbClr val="7061F0"/>
              </a:buClr>
              <a:buSzPct val="100000"/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 момент оформления заказа цена может быть скорректирована в меньшую сторону.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6194" r="7140" b="7389"/>
          <a:stretch>
            <a:fillRect/>
          </a:stretch>
        </p:blipFill>
        <p:spPr>
          <a:xfrm>
            <a:off x="6376914" y="3527528"/>
            <a:ext cx="2741597" cy="2748145"/>
          </a:xfrm>
          <a:prstGeom prst="roundRect">
            <a:avLst>
              <a:gd name="adj" fmla="val 8291"/>
            </a:avLst>
          </a:prstGeom>
          <a:solidFill>
            <a:schemeClr val="bg1">
              <a:alpha val="19838"/>
            </a:schemeClr>
          </a:solidFill>
          <a:ln w="38100">
            <a:noFill/>
          </a:ln>
          <a:effectLst>
            <a:outerShdw blurRad="112558" dist="38100" dir="3869383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t="5162" r="1880" b="10508"/>
          <a:stretch>
            <a:fillRect/>
          </a:stretch>
        </p:blipFill>
        <p:spPr>
          <a:xfrm>
            <a:off x="8278321" y="842788"/>
            <a:ext cx="3255092" cy="3234758"/>
          </a:xfrm>
          <a:prstGeom prst="roundRect">
            <a:avLst>
              <a:gd name="adj" fmla="val 8291"/>
            </a:avLst>
          </a:prstGeom>
          <a:solidFill>
            <a:schemeClr val="bg1">
              <a:alpha val="19838"/>
            </a:schemeClr>
          </a:solidFill>
          <a:ln w="38100">
            <a:noFill/>
          </a:ln>
          <a:effectLst>
            <a:outerShdw blurRad="112558" dist="38100" dir="3869383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68590" y="1411048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XP61166.RP14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590" y="582327"/>
            <a:ext cx="680836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Многофункциональный кабель Xoopar с разъемами USB-C и Lightning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840" y="4303238"/>
            <a:ext cx="4305300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Доступен под заказ из Китая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тираж 3 000 шт.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Мин. тираж в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Pantone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5 000 шт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39788" y="4148930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7877" y="557168"/>
            <a:ext cx="634179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</a:pPr>
            <a:r>
              <a:rPr lang="ru-RU" sz="2600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Универсальное зарядное устройство 7 в 1</a:t>
            </a: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CUBBI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7248" y="2317966"/>
            <a:ext cx="5708185" cy="3210855"/>
          </a:xfrm>
          <a:prstGeom prst="roundRect">
            <a:avLst>
              <a:gd name="adj" fmla="val 6356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737877" y="1438727"/>
            <a:ext cx="1464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XP61141.33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734" y="1438727"/>
            <a:ext cx="1464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XP61141.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22М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481701" y="1924815"/>
            <a:ext cx="5777052" cy="4308034"/>
            <a:chOff x="467187" y="2420593"/>
            <a:chExt cx="5777052" cy="3648645"/>
          </a:xfrm>
        </p:grpSpPr>
        <p:sp>
          <p:nvSpPr>
            <p:cNvPr id="24" name="Rounded Rectangle 10"/>
            <p:cNvSpPr/>
            <p:nvPr/>
          </p:nvSpPr>
          <p:spPr>
            <a:xfrm>
              <a:off x="619968" y="2420593"/>
              <a:ext cx="4534880" cy="3648645"/>
            </a:xfrm>
            <a:prstGeom prst="roundRect">
              <a:avLst>
                <a:gd name="adj" fmla="val 8402"/>
              </a:avLst>
            </a:prstGeom>
            <a:solidFill>
              <a:schemeClr val="bg1">
                <a:lumMod val="50000"/>
                <a:alpha val="10289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7187" y="2510945"/>
              <a:ext cx="4687661" cy="1863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71475" indent="-103505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вращающийся верхний элемент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для снятия стресса и расслабления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1475" indent="-103505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оддержка PD до 100 Вт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1475" indent="-103505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хаб: 2хUSB-A, </a:t>
              </a: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хUSB-C, HDMI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 аудиоразъём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71475" indent="-103505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премиум-хаб 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из переработанного алюминия высокого качества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3363" y="5511599"/>
              <a:ext cx="5520876" cy="391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ru-RU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5290 руб.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5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23" y="4194272"/>
            <a:ext cx="2150966" cy="2150966"/>
          </a:xfrm>
          <a:prstGeom prst="roundRect">
            <a:avLst>
              <a:gd name="adj" fmla="val 13088"/>
            </a:avLst>
          </a:prstGeom>
        </p:spPr>
      </p:pic>
      <p:sp>
        <p:nvSpPr>
          <p:cNvPr id="8" name="TextBox 7"/>
          <p:cNvSpPr txBox="1"/>
          <p:nvPr/>
        </p:nvSpPr>
        <p:spPr>
          <a:xfrm>
            <a:off x="737877" y="557168"/>
            <a:ext cx="6341796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Универсальное зарядное устройство 7 в 1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7877" y="1438727"/>
            <a:ext cx="1464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XP61141.33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4" t="1635" r="16018" b="5309"/>
          <a:stretch>
            <a:fillRect/>
          </a:stretch>
        </p:blipFill>
        <p:spPr>
          <a:xfrm>
            <a:off x="8350898" y="1952624"/>
            <a:ext cx="3537087" cy="4392613"/>
          </a:xfrm>
          <a:prstGeom prst="roundRect">
            <a:avLst>
              <a:gd name="adj" fmla="val 13088"/>
            </a:avLst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13869" r="18070" b="9037"/>
          <a:stretch>
            <a:fillRect/>
          </a:stretch>
        </p:blipFill>
        <p:spPr>
          <a:xfrm>
            <a:off x="6050923" y="1964088"/>
            <a:ext cx="2147195" cy="2147195"/>
          </a:xfrm>
          <a:prstGeom prst="roundRect">
            <a:avLst>
              <a:gd name="adj" fmla="val 13088"/>
            </a:avLst>
          </a:prstGeom>
        </p:spPr>
      </p:pic>
      <p:sp>
        <p:nvSpPr>
          <p:cNvPr id="20" name="TextBox 19"/>
          <p:cNvSpPr txBox="1"/>
          <p:nvPr/>
        </p:nvSpPr>
        <p:spPr>
          <a:xfrm>
            <a:off x="634481" y="4542206"/>
            <a:ext cx="609755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Доступен под заказ из Китая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Мин. тираж 1 000 шт.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699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8"/>
          <p:cNvSpPr/>
          <p:nvPr/>
        </p:nvSpPr>
        <p:spPr>
          <a:xfrm>
            <a:off x="658587" y="6309417"/>
            <a:ext cx="468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79375">
              <a:spcAft>
                <a:spcPts val="1000"/>
              </a:spcAft>
              <a:buClr>
                <a:srgbClr val="7061F0"/>
              </a:buClr>
              <a:buSzPct val="100000"/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 момент оформления заказа цена может быть скорректирована в меньшую сторону.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70734" y="1438727"/>
            <a:ext cx="1464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XP61141.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22М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39788" y="4428848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657225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8" b="6133"/>
          <a:stretch>
            <a:fillRect/>
          </a:stretch>
        </p:blipFill>
        <p:spPr>
          <a:xfrm>
            <a:off x="3239" y="0"/>
            <a:ext cx="12188761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7877" y="519791"/>
            <a:ext cx="55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Внешний аккумулятор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ICE-P</a:t>
            </a:r>
            <a:endParaRPr lang="en-US" sz="2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021" y="1043011"/>
            <a:ext cx="490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XP61145</a:t>
            </a:r>
            <a:endParaRPr lang="en-GB" sz="16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CE-P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714" y="1952624"/>
            <a:ext cx="6066626" cy="3412477"/>
          </a:xfrm>
          <a:prstGeom prst="roundRect">
            <a:avLst>
              <a:gd name="adj" fmla="val 6356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493939" y="1663288"/>
            <a:ext cx="5779639" cy="4549943"/>
            <a:chOff x="479425" y="2297739"/>
            <a:chExt cx="5779639" cy="4549943"/>
          </a:xfrm>
        </p:grpSpPr>
        <p:sp>
          <p:nvSpPr>
            <p:cNvPr id="16" name="Rounded Rectangle 10"/>
            <p:cNvSpPr/>
            <p:nvPr/>
          </p:nvSpPr>
          <p:spPr>
            <a:xfrm>
              <a:off x="579533" y="2297739"/>
              <a:ext cx="5062906" cy="4549943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19838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9425" y="2438374"/>
              <a:ext cx="5163013" cy="204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64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л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ёгкий и компактный, поддерживает быструю зарядку до 15 Вт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64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умная сенсорная LED-подсветка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для поиска вещей в сумке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64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емкость 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5000 </a:t>
              </a:r>
              <a:r>
                <a:rPr lang="ru-RU" sz="1600" b="0" i="0" u="none" strike="noStrike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мАч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— идеально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для повседневного использования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406400" indent="-138430"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орпус из переработанного пластика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8188" y="6142062"/>
              <a:ext cx="5520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ru-RU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2500 руб.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24" y="1484313"/>
            <a:ext cx="2075130" cy="2075130"/>
          </a:xfrm>
          <a:prstGeom prst="roundRect">
            <a:avLst>
              <a:gd name="adj" fmla="val 7401"/>
            </a:avLst>
          </a:prstGeom>
          <a:effectLst>
            <a:outerShdw blurRad="213397" dist="110286" dir="4740000" sx="93000" sy="93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37877" y="519791"/>
            <a:ext cx="553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Внешний аккумулятор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ICE-P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021" y="1043011"/>
            <a:ext cx="490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XP61145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265" y="2007538"/>
            <a:ext cx="3282639" cy="3265981"/>
          </a:xfrm>
          <a:prstGeom prst="roundRect">
            <a:avLst>
              <a:gd name="adj" fmla="val 7401"/>
            </a:avLst>
          </a:prstGeom>
          <a:effectLst>
            <a:outerShdw blurRad="213397" dist="110286" dir="4740000" sx="93000" sy="9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24" y="4212611"/>
            <a:ext cx="2075130" cy="2075130"/>
          </a:xfrm>
          <a:prstGeom prst="roundRect">
            <a:avLst>
              <a:gd name="adj" fmla="val 7401"/>
            </a:avLst>
          </a:prstGeom>
          <a:effectLst>
            <a:outerShdw blurRad="213397" dist="110286" dir="4740000" sx="93000" sy="93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393509" y="4152885"/>
            <a:ext cx="4305300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Доступен под заказ из Китая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тираж 3 000 шт.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Мин. тираж в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Pantone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5 000 шт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скоро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8"/>
          <p:cNvSpPr/>
          <p:nvPr/>
        </p:nvSpPr>
        <p:spPr>
          <a:xfrm>
            <a:off x="658587" y="6309417"/>
            <a:ext cx="468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79375">
              <a:spcAft>
                <a:spcPts val="1000"/>
              </a:spcAft>
              <a:buClr>
                <a:srgbClr val="7061F0"/>
              </a:buClr>
              <a:buSzPct val="100000"/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 момент оформления заказа цена может быть скорректирована в меньшую сторону.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839788" y="4008970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657225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6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7877" y="579499"/>
            <a:ext cx="8253723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Универсальное зарядное устройство SMILE GAN </a:t>
            </a:r>
            <a:r>
              <a:rPr lang="ru-RU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функцией быстрой зарядки (100Вт)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7877" y="1441018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XP61172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SMILE G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9787" y="2199100"/>
            <a:ext cx="3040951" cy="4020813"/>
          </a:xfrm>
          <a:prstGeom prst="roundRect">
            <a:avLst>
              <a:gd name="adj" fmla="val 6356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6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73" y="4294575"/>
            <a:ext cx="1937227" cy="1937227"/>
          </a:xfrm>
          <a:prstGeom prst="roundRect">
            <a:avLst>
              <a:gd name="adj" fmla="val 11177"/>
            </a:avLst>
          </a:prstGeom>
        </p:spPr>
      </p:pic>
      <p:pic>
        <p:nvPicPr>
          <p:cNvPr id="7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73" y="2199100"/>
            <a:ext cx="1937227" cy="1937227"/>
          </a:xfrm>
          <a:prstGeom prst="roundRect">
            <a:avLst>
              <a:gd name="adj" fmla="val 7401"/>
            </a:avLst>
          </a:prstGeom>
          <a:effectLst>
            <a:outerShdw blurRad="99548" dist="38100" dir="45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2621"/>
            <a:ext cx="1038208" cy="3626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601498" y="1849011"/>
            <a:ext cx="5679440" cy="4424241"/>
            <a:chOff x="80167" y="2590426"/>
            <a:chExt cx="5679440" cy="4424241"/>
          </a:xfrm>
        </p:grpSpPr>
        <p:sp>
          <p:nvSpPr>
            <p:cNvPr id="6" name="Rounded Rectangle 10"/>
            <p:cNvSpPr/>
            <p:nvPr/>
          </p:nvSpPr>
          <p:spPr>
            <a:xfrm>
              <a:off x="103801" y="2590426"/>
              <a:ext cx="5153705" cy="4424241"/>
            </a:xfrm>
            <a:prstGeom prst="roundRect">
              <a:avLst>
                <a:gd name="adj" fmla="val 8402"/>
              </a:avLst>
            </a:prstGeom>
            <a:solidFill>
              <a:schemeClr val="bg1">
                <a:alpha val="19701"/>
              </a:schemeClr>
            </a:solidFill>
            <a:ln w="381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5000">
                    <a:schemeClr val="bg1"/>
                  </a:gs>
                  <a:gs pos="51000">
                    <a:schemeClr val="tx1">
                      <a:lumMod val="65000"/>
                      <a:lumOff val="35000"/>
                    </a:schemeClr>
                  </a:gs>
                </a:gsLst>
                <a:lin ang="6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167" y="2729273"/>
              <a:ext cx="5035103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25755" indent="-144780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удобно для зарядки нескольких устройств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5755" indent="-144780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подходит 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для смартфона, планшета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 ноутбука</a:t>
              </a:r>
              <a:r>
                <a:rPr lang="en-US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мощность 100Вт)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5755" indent="-144780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компактный минималистичный дизайн впишется в любое пространство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325755" indent="-144780">
                <a:spcAft>
                  <a:spcPts val="1000"/>
                </a:spcAft>
                <a:buClr>
                  <a:schemeClr val="tx1">
                    <a:lumMod val="75000"/>
                    <a:lumOff val="25000"/>
                  </a:schemeClr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зготовлен из переработанного пластика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 огнестойкими свойствами </a:t>
              </a:r>
              <a:b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(Anti-Fire Recycled </a:t>
              </a:r>
              <a:r>
                <a:rPr lang="ru-RU" sz="1600" b="0" i="0" u="none" strike="noStrike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Plastic</a:t>
              </a:r>
              <a:r>
                <a:rPr lang="ru-RU" sz="1600" b="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8731" y="6450855"/>
              <a:ext cx="5520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Цена: </a:t>
              </a:r>
              <a:r>
                <a:rPr lang="ru-RU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4500</a:t>
              </a:r>
              <a:r>
                <a:rPr lang="ru-RU" sz="2400" i="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руб.</a:t>
              </a:r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42872"/>
            <a:ext cx="2915676" cy="2915676"/>
          </a:xfrm>
          <a:prstGeom prst="roundRect">
            <a:avLst>
              <a:gd name="adj" fmla="val 7401"/>
            </a:avLst>
          </a:prstGeom>
          <a:effectLst>
            <a:outerShdw blurRad="99548" dist="38100" dir="45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37877" y="579499"/>
            <a:ext cx="8253723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Универсальное зарядное устройство SMILE GAN </a:t>
            </a:r>
            <a:r>
              <a:rPr lang="ru-RU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функцией быстрой зарядки (100Вт)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877" y="1441018"/>
            <a:ext cx="4909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XP61172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169" y="4695035"/>
            <a:ext cx="489210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Доступен под заказ из Китая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тираж (можно в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Pantone)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1 000 шт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6870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Образец: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доступен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39788" y="4569573"/>
            <a:ext cx="142256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8"/>
          <p:cNvSpPr/>
          <p:nvPr/>
        </p:nvSpPr>
        <p:spPr>
          <a:xfrm>
            <a:off x="658587" y="6309417"/>
            <a:ext cx="468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79375">
              <a:spcAft>
                <a:spcPts val="1000"/>
              </a:spcAft>
              <a:buClr>
                <a:srgbClr val="7061F0"/>
              </a:buClr>
              <a:buSzPct val="100000"/>
            </a:pPr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*в момент оформления заказа цена может быть скорректирована в меньшую сторону.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89" y="1251008"/>
            <a:ext cx="3318565" cy="3318565"/>
          </a:xfrm>
          <a:prstGeom prst="roundRect">
            <a:avLst>
              <a:gd name="adj" fmla="val 7401"/>
            </a:avLst>
          </a:prstGeom>
          <a:effectLst>
            <a:outerShdw blurRad="99548" dist="38100" dir="45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92" y="5989796"/>
            <a:ext cx="1038208" cy="36261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3" cy="68580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286399" y="5328085"/>
            <a:ext cx="3893520" cy="612024"/>
            <a:chOff x="558317" y="5445326"/>
            <a:chExt cx="2644014" cy="182366"/>
          </a:xfrm>
        </p:grpSpPr>
        <p:sp>
          <p:nvSpPr>
            <p:cNvPr id="5" name="Rounded Rectangle 13">
              <a:hlinkClick r:id="rId2"/>
            </p:cNvPr>
            <p:cNvSpPr/>
            <p:nvPr/>
          </p:nvSpPr>
          <p:spPr>
            <a:xfrm>
              <a:off x="805470" y="5445326"/>
              <a:ext cx="2190413" cy="1823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  <a:alpha val="30434"/>
              </a:schemeClr>
            </a:soli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95000">
                    <a:schemeClr val="bg1">
                      <a:lumMod val="85000"/>
                    </a:schemeClr>
                  </a:gs>
                  <a:gs pos="47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TextBox 5">
              <a:hlinkClick r:id="rId2"/>
            </p:cNvPr>
            <p:cNvSpPr txBox="1"/>
            <p:nvPr/>
          </p:nvSpPr>
          <p:spPr>
            <a:xfrm>
              <a:off x="558317" y="5471448"/>
              <a:ext cx="2644014" cy="11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strike="noStrike" dirty="0">
                  <a:solidFill>
                    <a:schemeClr val="bg1">
                      <a:lumMod val="8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Перейти в каталог</a:t>
              </a:r>
              <a:endParaRPr lang="en-US" sz="20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Gilroy"/>
        <a:ea typeface=""/>
        <a:cs typeface=""/>
      </a:majorFont>
      <a:minorFont>
        <a:latin typeface="Gilro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3570</Words>
  <Application>WPS Presentation</Application>
  <PresentationFormat>Широкоэкранный</PresentationFormat>
  <Paragraphs>168</Paragraphs>
  <Slides>15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Gilroy</vt:lpstr>
      <vt:lpstr>Segoe Print</vt:lpstr>
      <vt:lpstr>Verdana</vt:lpstr>
      <vt:lpstr>Microsoft YaHei</vt:lpstr>
      <vt:lpstr>Arial Unicode MS</vt:lpstr>
      <vt:lpstr>Calibri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12Twelve_XOOPAR</dc:title>
  <dc:creator>12TWELVE</dc:creator>
  <cp:lastModifiedBy>Анастасия С</cp:lastModifiedBy>
  <cp:revision>41</cp:revision>
  <dcterms:created xsi:type="dcterms:W3CDTF">2026-06-02T09:50:00Z</dcterms:created>
  <dcterms:modified xsi:type="dcterms:W3CDTF">2026-10-22T13:36:33Z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CACA9D0C084D4E8D8EA9BB576EF40E14_12</vt:lpwstr>
  </property>
  <property fmtid="{D5CDD505-2E9C-101B-9397-08002B2CF9AE}" pid="3" name="KSOProductBuildVer">
    <vt:lpwstr>1049-12.1.0.25862</vt:lpwstr>
  </property>
</Properties>
</file>