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sldIdLst>
    <p:sldId id="297" r:id="rId3"/>
    <p:sldId id="296" r:id="rId4"/>
    <p:sldId id="263" r:id="rId6"/>
    <p:sldId id="277" r:id="rId7"/>
    <p:sldId id="279" r:id="rId8"/>
    <p:sldId id="280" r:id="rId9"/>
    <p:sldId id="278" r:id="rId10"/>
    <p:sldId id="276" r:id="rId11"/>
    <p:sldId id="290" r:id="rId12"/>
    <p:sldId id="291" r:id="rId13"/>
    <p:sldId id="292" r:id="rId14"/>
    <p:sldId id="275" r:id="rId15"/>
    <p:sldId id="289" r:id="rId16"/>
    <p:sldId id="281" r:id="rId17"/>
    <p:sldId id="294" r:id="rId18"/>
    <p:sldId id="274" r:id="rId19"/>
    <p:sldId id="288" r:id="rId20"/>
    <p:sldId id="293" r:id="rId21"/>
    <p:sldId id="282" r:id="rId22"/>
    <p:sldId id="273" r:id="rId23"/>
    <p:sldId id="287" r:id="rId24"/>
    <p:sldId id="284" r:id="rId25"/>
    <p:sldId id="283" r:id="rId26"/>
    <p:sldId id="286" r:id="rId27"/>
    <p:sldId id="285" r:id="rId28"/>
    <p:sldId id="295" r:id="rId29"/>
  </p:sldIdLst>
  <p:sldSz cx="20105370" cy="11309350"/>
  <p:notesSz cx="51435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2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7661F4"/>
    <a:srgbClr val="E3E0D4"/>
    <a:srgbClr val="B8C5C8"/>
    <a:srgbClr val="625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 showGuides="1">
      <p:cViewPr varScale="1">
        <p:scale>
          <a:sx n="69" d="100"/>
          <a:sy n="69" d="100"/>
        </p:scale>
        <p:origin x="102" y="84"/>
      </p:cViewPr>
      <p:guideLst>
        <p:guide orient="horz" pos="3562"/>
        <p:guide pos="34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2010410" rtl="0" eaLnBrk="1" latinLnBrk="0" hangingPunct="1">
      <a:defRPr sz="2640" kern="1200">
        <a:solidFill>
          <a:schemeClr val="tx1"/>
        </a:solidFill>
        <a:latin typeface="+mn-lt"/>
        <a:ea typeface="+mn-ea"/>
        <a:cs typeface="+mn-cs"/>
      </a:defRPr>
    </a:lvl1pPr>
    <a:lvl2pPr marL="1005205" algn="l" defTabSz="2010410" rtl="0" eaLnBrk="1" latinLnBrk="0" hangingPunct="1">
      <a:defRPr sz="2640" kern="1200">
        <a:solidFill>
          <a:schemeClr val="tx1"/>
        </a:solidFill>
        <a:latin typeface="+mn-lt"/>
        <a:ea typeface="+mn-ea"/>
        <a:cs typeface="+mn-cs"/>
      </a:defRPr>
    </a:lvl2pPr>
    <a:lvl3pPr marL="2010410" algn="l" defTabSz="2010410" rtl="0" eaLnBrk="1" latinLnBrk="0" hangingPunct="1">
      <a:defRPr sz="2640" kern="1200">
        <a:solidFill>
          <a:schemeClr val="tx1"/>
        </a:solidFill>
        <a:latin typeface="+mn-lt"/>
        <a:ea typeface="+mn-ea"/>
        <a:cs typeface="+mn-cs"/>
      </a:defRPr>
    </a:lvl3pPr>
    <a:lvl4pPr marL="3015615" algn="l" defTabSz="2010410" rtl="0" eaLnBrk="1" latinLnBrk="0" hangingPunct="1">
      <a:defRPr sz="2640" kern="1200">
        <a:solidFill>
          <a:schemeClr val="tx1"/>
        </a:solidFill>
        <a:latin typeface="+mn-lt"/>
        <a:ea typeface="+mn-ea"/>
        <a:cs typeface="+mn-cs"/>
      </a:defRPr>
    </a:lvl4pPr>
    <a:lvl5pPr marL="4020820" algn="l" defTabSz="2010410" rtl="0" eaLnBrk="1" latinLnBrk="0" hangingPunct="1">
      <a:defRPr sz="2640" kern="1200">
        <a:solidFill>
          <a:schemeClr val="tx1"/>
        </a:solidFill>
        <a:latin typeface="+mn-lt"/>
        <a:ea typeface="+mn-ea"/>
        <a:cs typeface="+mn-cs"/>
      </a:defRPr>
    </a:lvl5pPr>
    <a:lvl6pPr marL="5026025" algn="l" defTabSz="2010410" rtl="0" eaLnBrk="1" latinLnBrk="0" hangingPunct="1">
      <a:defRPr sz="2640" kern="1200">
        <a:solidFill>
          <a:schemeClr val="tx1"/>
        </a:solidFill>
        <a:latin typeface="+mn-lt"/>
        <a:ea typeface="+mn-ea"/>
        <a:cs typeface="+mn-cs"/>
      </a:defRPr>
    </a:lvl6pPr>
    <a:lvl7pPr marL="6031230" algn="l" defTabSz="2010410" rtl="0" eaLnBrk="1" latinLnBrk="0" hangingPunct="1">
      <a:defRPr sz="2640" kern="1200">
        <a:solidFill>
          <a:schemeClr val="tx1"/>
        </a:solidFill>
        <a:latin typeface="+mn-lt"/>
        <a:ea typeface="+mn-ea"/>
        <a:cs typeface="+mn-cs"/>
      </a:defRPr>
    </a:lvl7pPr>
    <a:lvl8pPr marL="7036435" algn="l" defTabSz="2010410" rtl="0" eaLnBrk="1" latinLnBrk="0" hangingPunct="1">
      <a:defRPr sz="2640" kern="1200">
        <a:solidFill>
          <a:schemeClr val="tx1"/>
        </a:solidFill>
        <a:latin typeface="+mn-lt"/>
        <a:ea typeface="+mn-ea"/>
        <a:cs typeface="+mn-cs"/>
      </a:defRPr>
    </a:lvl8pPr>
    <a:lvl9pPr marL="8041640" algn="l" defTabSz="2010410" rtl="0" eaLnBrk="1" latinLnBrk="0" hangingPunct="1">
      <a:defRPr sz="26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211" y="1850860"/>
            <a:ext cx="15079266" cy="3937329"/>
          </a:xfrm>
        </p:spPr>
        <p:txBody>
          <a:bodyPr anchor="b"/>
          <a:lstStyle>
            <a:lvl1pPr algn="ctr">
              <a:defRPr sz="989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211" y="5940028"/>
            <a:ext cx="15079266" cy="2730474"/>
          </a:xfrm>
        </p:spPr>
        <p:txBody>
          <a:bodyPr/>
          <a:lstStyle>
            <a:lvl1pPr marL="0" indent="0" algn="ctr">
              <a:buNone/>
              <a:defRPr sz="3960"/>
            </a:lvl1pPr>
            <a:lvl2pPr marL="753745" indent="0" algn="ctr">
              <a:buNone/>
              <a:defRPr sz="3300"/>
            </a:lvl2pPr>
            <a:lvl3pPr marL="1508125" indent="0" algn="ctr">
              <a:buNone/>
              <a:defRPr sz="2970"/>
            </a:lvl3pPr>
            <a:lvl4pPr marL="2261870" indent="0" algn="ctr">
              <a:buNone/>
              <a:defRPr sz="2640"/>
            </a:lvl4pPr>
            <a:lvl5pPr marL="3015615" indent="0" algn="ctr">
              <a:buNone/>
              <a:defRPr sz="2640"/>
            </a:lvl5pPr>
            <a:lvl6pPr marL="3769995" indent="0" algn="ctr">
              <a:buNone/>
              <a:defRPr sz="2640"/>
            </a:lvl6pPr>
            <a:lvl7pPr marL="4523740" indent="0" algn="ctr">
              <a:buNone/>
              <a:defRPr sz="2640"/>
            </a:lvl7pPr>
            <a:lvl8pPr marL="5277485" indent="0" algn="ctr">
              <a:buNone/>
              <a:defRPr sz="2640"/>
            </a:lvl8pPr>
            <a:lvl9pPr marL="6031865" indent="0" algn="ctr">
              <a:buNone/>
              <a:defRPr sz="264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8133" y="602118"/>
            <a:ext cx="4335289" cy="95841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266" y="602118"/>
            <a:ext cx="12754546" cy="95841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794" y="2819485"/>
            <a:ext cx="17341156" cy="4704375"/>
          </a:xfrm>
        </p:spPr>
        <p:txBody>
          <a:bodyPr anchor="b"/>
          <a:lstStyle>
            <a:lvl1pPr>
              <a:defRPr sz="989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794" y="7568366"/>
            <a:ext cx="17341156" cy="2473919"/>
          </a:xfrm>
        </p:spPr>
        <p:txBody>
          <a:bodyPr/>
          <a:lstStyle>
            <a:lvl1pPr marL="0" indent="0">
              <a:buNone/>
              <a:defRPr sz="3960">
                <a:solidFill>
                  <a:schemeClr val="tx1">
                    <a:tint val="75000"/>
                  </a:schemeClr>
                </a:solidFill>
              </a:defRPr>
            </a:lvl1pPr>
            <a:lvl2pPr marL="75374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2pPr>
            <a:lvl3pPr marL="1508125" indent="0">
              <a:buNone/>
              <a:defRPr sz="2970">
                <a:solidFill>
                  <a:schemeClr val="tx1">
                    <a:tint val="75000"/>
                  </a:schemeClr>
                </a:solidFill>
              </a:defRPr>
            </a:lvl3pPr>
            <a:lvl4pPr marL="226187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4pPr>
            <a:lvl5pPr marL="3015615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5pPr>
            <a:lvl6pPr marL="3769995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6pPr>
            <a:lvl7pPr marL="452374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7pPr>
            <a:lvl8pPr marL="5277485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8pPr>
            <a:lvl9pPr marL="6031865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266" y="3010591"/>
            <a:ext cx="8544917" cy="71756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8505" y="3010591"/>
            <a:ext cx="8544917" cy="71756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885" y="602119"/>
            <a:ext cx="17341156" cy="2185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885" y="2772362"/>
            <a:ext cx="8505648" cy="1358692"/>
          </a:xfrm>
        </p:spPr>
        <p:txBody>
          <a:bodyPr anchor="b"/>
          <a:lstStyle>
            <a:lvl1pPr marL="0" indent="0">
              <a:buNone/>
              <a:defRPr sz="3960" b="1"/>
            </a:lvl1pPr>
            <a:lvl2pPr marL="753745" indent="0">
              <a:buNone/>
              <a:defRPr sz="3300" b="1"/>
            </a:lvl2pPr>
            <a:lvl3pPr marL="1508125" indent="0">
              <a:buNone/>
              <a:defRPr sz="2970" b="1"/>
            </a:lvl3pPr>
            <a:lvl4pPr marL="2261870" indent="0">
              <a:buNone/>
              <a:defRPr sz="2640" b="1"/>
            </a:lvl4pPr>
            <a:lvl5pPr marL="3015615" indent="0">
              <a:buNone/>
              <a:defRPr sz="2640" b="1"/>
            </a:lvl5pPr>
            <a:lvl6pPr marL="3769995" indent="0">
              <a:buNone/>
              <a:defRPr sz="2640" b="1"/>
            </a:lvl6pPr>
            <a:lvl7pPr marL="4523740" indent="0">
              <a:buNone/>
              <a:defRPr sz="2640" b="1"/>
            </a:lvl7pPr>
            <a:lvl8pPr marL="5277485" indent="0">
              <a:buNone/>
              <a:defRPr sz="2640" b="1"/>
            </a:lvl8pPr>
            <a:lvl9pPr marL="6031865" indent="0">
              <a:buNone/>
              <a:defRPr sz="264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885" y="4131054"/>
            <a:ext cx="8505648" cy="60761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8505" y="2772362"/>
            <a:ext cx="8547536" cy="1358692"/>
          </a:xfrm>
        </p:spPr>
        <p:txBody>
          <a:bodyPr anchor="b"/>
          <a:lstStyle>
            <a:lvl1pPr marL="0" indent="0">
              <a:buNone/>
              <a:defRPr sz="3960" b="1"/>
            </a:lvl1pPr>
            <a:lvl2pPr marL="753745" indent="0">
              <a:buNone/>
              <a:defRPr sz="3300" b="1"/>
            </a:lvl2pPr>
            <a:lvl3pPr marL="1508125" indent="0">
              <a:buNone/>
              <a:defRPr sz="2970" b="1"/>
            </a:lvl3pPr>
            <a:lvl4pPr marL="2261870" indent="0">
              <a:buNone/>
              <a:defRPr sz="2640" b="1"/>
            </a:lvl4pPr>
            <a:lvl5pPr marL="3015615" indent="0">
              <a:buNone/>
              <a:defRPr sz="2640" b="1"/>
            </a:lvl5pPr>
            <a:lvl6pPr marL="3769995" indent="0">
              <a:buNone/>
              <a:defRPr sz="2640" b="1"/>
            </a:lvl6pPr>
            <a:lvl7pPr marL="4523740" indent="0">
              <a:buNone/>
              <a:defRPr sz="2640" b="1"/>
            </a:lvl7pPr>
            <a:lvl8pPr marL="5277485" indent="0">
              <a:buNone/>
              <a:defRPr sz="2640" b="1"/>
            </a:lvl8pPr>
            <a:lvl9pPr marL="6031865" indent="0">
              <a:buNone/>
              <a:defRPr sz="264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8505" y="4131054"/>
            <a:ext cx="8547536" cy="60761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886" y="753957"/>
            <a:ext cx="6484607" cy="2638848"/>
          </a:xfrm>
        </p:spPr>
        <p:txBody>
          <a:bodyPr anchor="b"/>
          <a:lstStyle>
            <a:lvl1pPr>
              <a:defRPr sz="527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7536" y="1628338"/>
            <a:ext cx="10178505" cy="8036969"/>
          </a:xfrm>
        </p:spPr>
        <p:txBody>
          <a:bodyPr/>
          <a:lstStyle>
            <a:lvl1pPr>
              <a:defRPr sz="5275"/>
            </a:lvl1pPr>
            <a:lvl2pPr>
              <a:defRPr sz="4615"/>
            </a:lvl2pPr>
            <a:lvl3pPr>
              <a:defRPr sz="396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886" y="3392805"/>
            <a:ext cx="6484607" cy="6285591"/>
          </a:xfrm>
        </p:spPr>
        <p:txBody>
          <a:bodyPr/>
          <a:lstStyle>
            <a:lvl1pPr marL="0" indent="0">
              <a:buNone/>
              <a:defRPr sz="2640"/>
            </a:lvl1pPr>
            <a:lvl2pPr marL="753745" indent="0">
              <a:buNone/>
              <a:defRPr sz="2310"/>
            </a:lvl2pPr>
            <a:lvl3pPr marL="1508125" indent="0">
              <a:buNone/>
              <a:defRPr sz="1980"/>
            </a:lvl3pPr>
            <a:lvl4pPr marL="2261870" indent="0">
              <a:buNone/>
              <a:defRPr sz="1650"/>
            </a:lvl4pPr>
            <a:lvl5pPr marL="3015615" indent="0">
              <a:buNone/>
              <a:defRPr sz="1650"/>
            </a:lvl5pPr>
            <a:lvl6pPr marL="3769995" indent="0">
              <a:buNone/>
              <a:defRPr sz="1650"/>
            </a:lvl6pPr>
            <a:lvl7pPr marL="4523740" indent="0">
              <a:buNone/>
              <a:defRPr sz="1650"/>
            </a:lvl7pPr>
            <a:lvl8pPr marL="5277485" indent="0">
              <a:buNone/>
              <a:defRPr sz="1650"/>
            </a:lvl8pPr>
            <a:lvl9pPr marL="6031865" indent="0">
              <a:buNone/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886" y="753957"/>
            <a:ext cx="6484607" cy="2638848"/>
          </a:xfrm>
        </p:spPr>
        <p:txBody>
          <a:bodyPr anchor="b"/>
          <a:lstStyle>
            <a:lvl1pPr>
              <a:defRPr sz="527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47536" y="1628338"/>
            <a:ext cx="10178505" cy="8036969"/>
          </a:xfrm>
        </p:spPr>
        <p:txBody>
          <a:bodyPr anchor="t"/>
          <a:lstStyle>
            <a:lvl1pPr marL="0" indent="0">
              <a:buNone/>
              <a:defRPr sz="5275"/>
            </a:lvl1pPr>
            <a:lvl2pPr marL="753745" indent="0">
              <a:buNone/>
              <a:defRPr sz="4615"/>
            </a:lvl2pPr>
            <a:lvl3pPr marL="1508125" indent="0">
              <a:buNone/>
              <a:defRPr sz="3960"/>
            </a:lvl3pPr>
            <a:lvl4pPr marL="2261870" indent="0">
              <a:buNone/>
              <a:defRPr sz="3300"/>
            </a:lvl4pPr>
            <a:lvl5pPr marL="3015615" indent="0">
              <a:buNone/>
              <a:defRPr sz="3300"/>
            </a:lvl5pPr>
            <a:lvl6pPr marL="3769995" indent="0">
              <a:buNone/>
              <a:defRPr sz="3300"/>
            </a:lvl6pPr>
            <a:lvl7pPr marL="4523740" indent="0">
              <a:buNone/>
              <a:defRPr sz="3300"/>
            </a:lvl7pPr>
            <a:lvl8pPr marL="5277485" indent="0">
              <a:buNone/>
              <a:defRPr sz="3300"/>
            </a:lvl8pPr>
            <a:lvl9pPr marL="6031865" indent="0">
              <a:buNone/>
              <a:defRPr sz="3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886" y="3392805"/>
            <a:ext cx="6484607" cy="6285591"/>
          </a:xfrm>
        </p:spPr>
        <p:txBody>
          <a:bodyPr/>
          <a:lstStyle>
            <a:lvl1pPr marL="0" indent="0">
              <a:buNone/>
              <a:defRPr sz="2640"/>
            </a:lvl1pPr>
            <a:lvl2pPr marL="753745" indent="0">
              <a:buNone/>
              <a:defRPr sz="2310"/>
            </a:lvl2pPr>
            <a:lvl3pPr marL="1508125" indent="0">
              <a:buNone/>
              <a:defRPr sz="1980"/>
            </a:lvl3pPr>
            <a:lvl4pPr marL="2261870" indent="0">
              <a:buNone/>
              <a:defRPr sz="1650"/>
            </a:lvl4pPr>
            <a:lvl5pPr marL="3015615" indent="0">
              <a:buNone/>
              <a:defRPr sz="1650"/>
            </a:lvl5pPr>
            <a:lvl6pPr marL="3769995" indent="0">
              <a:buNone/>
              <a:defRPr sz="1650"/>
            </a:lvl6pPr>
            <a:lvl7pPr marL="4523740" indent="0">
              <a:buNone/>
              <a:defRPr sz="1650"/>
            </a:lvl7pPr>
            <a:lvl8pPr marL="5277485" indent="0">
              <a:buNone/>
              <a:defRPr sz="1650"/>
            </a:lvl8pPr>
            <a:lvl9pPr marL="6031865" indent="0">
              <a:buNone/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266" y="602119"/>
            <a:ext cx="1734115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266" y="3010591"/>
            <a:ext cx="1734115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266" y="10482093"/>
            <a:ext cx="4523780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0009" y="10482093"/>
            <a:ext cx="6785670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9642" y="10482093"/>
            <a:ext cx="4523780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1508125" rtl="0" eaLnBrk="1" latinLnBrk="0" hangingPunct="1">
        <a:lnSpc>
          <a:spcPct val="90000"/>
        </a:lnSpc>
        <a:spcBef>
          <a:spcPct val="0"/>
        </a:spcBef>
        <a:buNone/>
        <a:defRPr sz="72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1508125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4615" kern="1200">
          <a:solidFill>
            <a:schemeClr val="tx1"/>
          </a:solidFill>
          <a:latin typeface="+mn-lt"/>
          <a:ea typeface="+mn-ea"/>
          <a:cs typeface="+mn-cs"/>
        </a:defRPr>
      </a:lvl1pPr>
      <a:lvl2pPr marL="1130935" indent="-377190" algn="l" defTabSz="150812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2pPr>
      <a:lvl3pPr marL="1884680" indent="-377190" algn="l" defTabSz="150812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639060" indent="-377190" algn="l" defTabSz="150812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392805" indent="-377190" algn="l" defTabSz="150812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4146550" indent="-377190" algn="l" defTabSz="150812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900930" indent="-377190" algn="l" defTabSz="150812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654675" indent="-377190" algn="l" defTabSz="150812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408420" indent="-377190" algn="l" defTabSz="150812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812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1pPr>
      <a:lvl2pPr marL="753745" algn="l" defTabSz="150812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2pPr>
      <a:lvl3pPr marL="1508125" algn="l" defTabSz="150812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3pPr>
      <a:lvl4pPr marL="2261870" algn="l" defTabSz="150812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015615" algn="l" defTabSz="150812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3769995" algn="l" defTabSz="150812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523740" algn="l" defTabSz="150812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277485" algn="l" defTabSz="150812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031865" algn="l" defTabSz="150812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1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792" y="0"/>
            <a:ext cx="20104896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Прямоугольник 38"/>
          <p:cNvSpPr/>
          <p:nvPr/>
        </p:nvSpPr>
        <p:spPr>
          <a:xfrm>
            <a:off x="953354" y="3582986"/>
            <a:ext cx="7362360" cy="41433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tabLst>
                <a:tab pos="0" algn="l"/>
              </a:tabLst>
            </a:pPr>
            <a:endParaRPr lang="en-US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1100"/>
              </a:spcAft>
              <a:tabLst>
                <a:tab pos="0" algn="l"/>
              </a:tabLst>
            </a:pPr>
            <a:r>
              <a:rPr lang="ru-RU" sz="10200" b="1" strike="sngStrike" spc="-1" dirty="0">
                <a:solidFill>
                  <a:srgbClr val="FFFFFF"/>
                </a:solidFill>
                <a:latin typeface="Trebuchet MS" panose="020B0603020202020204" pitchFamily="34" charset="0"/>
              </a:rPr>
              <a:t>г</a:t>
            </a:r>
            <a:r>
              <a:rPr lang="ru-RU" sz="10200" b="1" strike="sngStrike" spc="-1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ендерные</a:t>
            </a:r>
            <a:r>
              <a:rPr lang="ru-RU" sz="10200" b="1" spc="-1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10200" b="1" spc="-1" dirty="0">
                <a:solidFill>
                  <a:srgbClr val="FFFFFF"/>
                </a:solidFill>
                <a:latin typeface="Trebuchet MS" panose="020B0603020202020204" pitchFamily="34" charset="0"/>
              </a:rPr>
              <a:t>т</a:t>
            </a:r>
            <a:r>
              <a:rPr lang="ru-RU" sz="10200" b="1" spc="-1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рендовые </a:t>
            </a:r>
            <a:r>
              <a:rPr lang="ru-RU" sz="10200" b="1" spc="-1" dirty="0">
                <a:solidFill>
                  <a:srgbClr val="FFFFFF"/>
                </a:solidFill>
                <a:latin typeface="Trebuchet MS" panose="020B0603020202020204" pitchFamily="34" charset="0"/>
              </a:rPr>
              <a:t>подарки</a:t>
            </a:r>
            <a:endParaRPr lang="ru-RU" sz="10200" b="1" spc="-1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40" name="Logo"/>
          <p:cNvPicPr/>
          <p:nvPr/>
        </p:nvPicPr>
        <p:blipFill>
          <a:blip r:embed="rId1"/>
          <a:stretch>
            <a:fillRect/>
          </a:stretch>
        </p:blipFill>
        <p:spPr>
          <a:xfrm>
            <a:off x="953354" y="9686880"/>
            <a:ext cx="2666520" cy="66636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 b="22806"/>
          <a:stretch>
            <a:fillRect/>
          </a:stretch>
        </p:blipFill>
        <p:spPr>
          <a:xfrm>
            <a:off x="10160546" y="0"/>
            <a:ext cx="9945142" cy="1130935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017270" y="1017905"/>
            <a:ext cx="8505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200" b="1">
                <a:solidFill>
                  <a:schemeClr val="bg1"/>
                </a:solidFill>
              </a:rPr>
              <a:t>Актуальные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цены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смотрите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на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сайте</a:t>
            </a:r>
            <a:r>
              <a:rPr lang="en-US" altLang="ru-RU" sz="3200" b="1">
                <a:solidFill>
                  <a:schemeClr val="bg1"/>
                </a:solidFill>
              </a:rPr>
              <a:t> 12twelve.ru</a:t>
            </a:r>
            <a:endParaRPr lang="en-US" altLang="ru-RU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33835" y="222871"/>
            <a:ext cx="4134465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en-US" sz="4000" dirty="0">
                <a:solidFill>
                  <a:schemeClr val="tx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#Upskilling Swag </a:t>
            </a:r>
            <a:endParaRPr lang="ru-RU" sz="4000" dirty="0">
              <a:solidFill>
                <a:schemeClr val="tx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90804" y="1724664"/>
            <a:ext cx="5689088" cy="8446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962" y="1736468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51546" y="1667789"/>
            <a:ext cx="5420624" cy="812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latin typeface="Trebuchet MS" panose="020B0603020202020204" pitchFamily="34" charset="0"/>
              </a:rPr>
              <a:t>Очки-неваляшка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Opto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78025" y="2472832"/>
            <a:ext cx="4954004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1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P262.901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78025" y="3115968"/>
            <a:ext cx="4116754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490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469172" y="1724664"/>
            <a:ext cx="5420624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Настольная лампа VINGA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Niori</a:t>
            </a:r>
            <a:r>
              <a:rPr lang="ru-RU" sz="3600" b="1" spc="-1" dirty="0">
                <a:latin typeface="Trebuchet MS" panose="020B0603020202020204" pitchFamily="34" charset="0"/>
              </a:rPr>
              <a:t>,</a:t>
            </a:r>
            <a:r>
              <a:rPr lang="en-US" sz="3600" b="1" spc="-1" dirty="0" smtClean="0">
                <a:latin typeface="Trebuchet MS" panose="020B0603020202020204" pitchFamily="34" charset="0"/>
              </a:rPr>
              <a:t> RCS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69172" y="2911096"/>
            <a:ext cx="4954004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1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V5130301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69172" y="3554232"/>
            <a:ext cx="4116754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2 470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9519795"/>
            <a:ext cx="12115800" cy="1287412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Ученье – свет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! Дополнение 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 подарку – книга, которую должен прочитать каждый (или корпоративный доступ к онлайн-библиотеке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)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/>
          <a:stretch>
            <a:fillRect/>
          </a:stretch>
        </p:blipFill>
        <p:spPr>
          <a:xfrm>
            <a:off x="13201584" y="0"/>
            <a:ext cx="6904104" cy="11309350"/>
          </a:xfrm>
          <a:prstGeom prst="rect">
            <a:avLst/>
          </a:prstGeom>
        </p:spPr>
      </p:pic>
      <p:pic>
        <p:nvPicPr>
          <p:cNvPr id="24" name="Google Shape;124;p21"/>
          <p:cNvPicPr preferRelativeResize="0"/>
          <p:nvPr/>
        </p:nvPicPr>
        <p:blipFill rotWithShape="1">
          <a:blip r:embed="rId2"/>
          <a:srcRect l="30786" r="30814"/>
          <a:stretch>
            <a:fillRect/>
          </a:stretch>
        </p:blipFill>
        <p:spPr>
          <a:xfrm>
            <a:off x="2909333" y="3379882"/>
            <a:ext cx="2305050" cy="600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7;p21"/>
          <p:cNvPicPr preferRelativeResize="0"/>
          <p:nvPr/>
        </p:nvPicPr>
        <p:blipFill rotWithShape="1">
          <a:blip r:embed="rId3"/>
          <a:srcRect l="30451" r="30180"/>
          <a:stretch>
            <a:fillRect/>
          </a:stretch>
        </p:blipFill>
        <p:spPr>
          <a:xfrm>
            <a:off x="9027703" y="2894139"/>
            <a:ext cx="2383248" cy="6053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3193646" y="1736468"/>
            <a:ext cx="5689088" cy="8446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3835" y="222871"/>
            <a:ext cx="4134465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en-US" sz="4000" dirty="0">
                <a:solidFill>
                  <a:schemeClr val="tx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#Upskilling Swag </a:t>
            </a:r>
            <a:endParaRPr lang="ru-RU" sz="4000" dirty="0">
              <a:solidFill>
                <a:schemeClr val="tx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90804" y="1724664"/>
            <a:ext cx="5689088" cy="8446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962" y="1736468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51546" y="1667789"/>
            <a:ext cx="5420624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Керамическая кружка, глазурованная, 360 мл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51546" y="2934937"/>
            <a:ext cx="4954004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1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P434.111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51546" y="3578073"/>
            <a:ext cx="4116754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892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469172" y="1724664"/>
            <a:ext cx="5420624" cy="13198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Блокнот FSC® </a:t>
            </a:r>
            <a:endParaRPr lang="ru-RU" sz="3600" b="1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latin typeface="Trebuchet MS" panose="020B0603020202020204" pitchFamily="34" charset="0"/>
              </a:rPr>
              <a:t>с держателем, </a:t>
            </a:r>
            <a:r>
              <a:rPr lang="ru-RU" sz="3600" b="1" spc="-1" dirty="0">
                <a:latin typeface="Trebuchet MS" panose="020B0603020202020204" pitchFamily="34" charset="0"/>
              </a:rPr>
              <a:t>A5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69172" y="2911096"/>
            <a:ext cx="4954004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1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P774.342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69172" y="3554232"/>
            <a:ext cx="4116754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789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9519795"/>
            <a:ext cx="11068050" cy="1287412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Стартовый пакет для обучения. Открытку с доступом к онлайн-курсу легко разместить во внутреннем кармашке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блокнота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18436" name="Picture 4" descr="https://12twelve.ru/upload/image/P434.111__B_1__09b02bcce76348ab9734340583223fa6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3" b="4202"/>
          <a:stretch>
            <a:fillRect/>
          </a:stretch>
        </p:blipFill>
        <p:spPr bwMode="auto">
          <a:xfrm>
            <a:off x="1417077" y="4871595"/>
            <a:ext cx="528956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12twelve.ru/upload/image/P774.342__B_6__288d846a9bd04f2190da796a896f950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5" b="13903"/>
          <a:stretch>
            <a:fillRect/>
          </a:stretch>
        </p:blipFill>
        <p:spPr bwMode="auto">
          <a:xfrm>
            <a:off x="7407932" y="6324600"/>
            <a:ext cx="4785178" cy="313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35" y="2785853"/>
            <a:ext cx="4158574" cy="415857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3503950" y="1736468"/>
            <a:ext cx="5420624" cy="17661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Ручка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Bolt</a:t>
            </a:r>
            <a:endParaRPr lang="ru-RU" sz="3600" b="1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latin typeface="Trebuchet MS" panose="020B0603020202020204" pitchFamily="34" charset="0"/>
              </a:rPr>
              <a:t>из </a:t>
            </a:r>
            <a:r>
              <a:rPr lang="ru-RU" sz="3600" b="1" spc="-1" dirty="0">
                <a:latin typeface="Trebuchet MS" panose="020B0603020202020204" pitchFamily="34" charset="0"/>
              </a:rPr>
              <a:t>переработанного ABS-пластика GRS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503950" y="3437473"/>
            <a:ext cx="4954004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1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P611.3201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503950" y="4080609"/>
            <a:ext cx="4116754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51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18440" name="Picture 8" descr="https://12twelve.ru/upload/image/P611.3201__G_300__95f246fdedaf4e6fa04841e437662bf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950" y="4840141"/>
            <a:ext cx="5049286" cy="50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" b="21662"/>
          <a:stretch>
            <a:fillRect/>
          </a:stretch>
        </p:blipFill>
        <p:spPr>
          <a:xfrm>
            <a:off x="0" y="-50"/>
            <a:ext cx="20105688" cy="1133039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371991" y="8180621"/>
            <a:ext cx="11830159" cy="2206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Источник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: Исследования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HubSpot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и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Forbes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в сфере маркетинга показывают, что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миллениалы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и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зумеры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ценят впечатления выше материальных ценностей. Тренд сместился в гибридную плоскость после пандемии.</a:t>
            </a:r>
            <a:endParaRPr lang="ru-RU" sz="28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6" name="Text 0"/>
          <p:cNvSpPr/>
          <p:nvPr/>
        </p:nvSpPr>
        <p:spPr>
          <a:xfrm>
            <a:off x="5371991" y="1422359"/>
            <a:ext cx="14733698" cy="23700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070"/>
              </a:lnSpc>
            </a:pPr>
            <a:r>
              <a:rPr lang="ru-RU" sz="75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ru-RU" sz="7500" b="1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Phygital</a:t>
            </a:r>
            <a:r>
              <a:rPr lang="ru-RU" sz="75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— синтез цифрового</a:t>
            </a:r>
            <a:endParaRPr lang="ru-RU" sz="7500" b="1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pPr>
              <a:lnSpc>
                <a:spcPts val="9070"/>
              </a:lnSpc>
            </a:pPr>
            <a:r>
              <a:rPr lang="ru-RU" sz="75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 физического мира</a:t>
            </a:r>
            <a:endParaRPr lang="ru-RU" sz="7500" b="1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418869" y="617782"/>
            <a:ext cx="4953121" cy="3979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1335"/>
              </a:lnSpc>
            </a:pPr>
            <a:r>
              <a:rPr lang="en-US" sz="31335" kern="0" spc="-1253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0</a:t>
            </a:r>
            <a:r>
              <a:rPr lang="ru-RU" sz="31335" kern="0" spc="-1253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3</a:t>
            </a:r>
            <a:endParaRPr lang="en-US" sz="31335" dirty="0">
              <a:latin typeface="Trebuchet MS" panose="020B0603020202020204" pitchFamily="34" charset="0"/>
            </a:endParaRPr>
          </a:p>
        </p:txBody>
      </p:sp>
      <p:sp>
        <p:nvSpPr>
          <p:cNvPr id="8" name="Text 0"/>
          <p:cNvSpPr/>
          <p:nvPr/>
        </p:nvSpPr>
        <p:spPr>
          <a:xfrm>
            <a:off x="5371991" y="4125521"/>
            <a:ext cx="13944709" cy="325052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ru-RU" sz="40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Подарки-впечатления с гибридным форматом. Компания дарит не вещь, а эмоцию, объединяющую цифровое и физическое. Пикник с доставкой </a:t>
            </a:r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еды</a:t>
            </a:r>
            <a:endParaRPr lang="en-US" sz="4000" dirty="0" smtClean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 </a:t>
            </a:r>
            <a:r>
              <a:rPr lang="ru-RU" sz="40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доступом к </a:t>
            </a:r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онлайн-кинотеатру</a:t>
            </a:r>
            <a:r>
              <a:rPr lang="en-US" sz="40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или бокс</a:t>
            </a:r>
            <a:endParaRPr lang="en-US" sz="4000" dirty="0" smtClean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для </a:t>
            </a:r>
            <a:r>
              <a:rPr lang="ru-RU" sz="40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творчества с подпиской на мастер-класс.</a:t>
            </a:r>
            <a:endParaRPr lang="ru-RU" sz="40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4" descr="https://12twelve.ru/upload/image/2159__M_408__5e887dc344894f4cabf51cf0c59ce5dc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0"/>
          <a:stretch>
            <a:fillRect/>
          </a:stretch>
        </p:blipFill>
        <p:spPr bwMode="auto">
          <a:xfrm>
            <a:off x="11194716" y="-45503"/>
            <a:ext cx="8910971" cy="1135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215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826075" y="5799321"/>
            <a:ext cx="4941925" cy="494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7;p3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5381" y="5799322"/>
            <a:ext cx="4942529" cy="494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4;p3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825472" y="408355"/>
            <a:ext cx="4942529" cy="494252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Прямоугольник 30"/>
          <p:cNvSpPr/>
          <p:nvPr/>
        </p:nvSpPr>
        <p:spPr>
          <a:xfrm>
            <a:off x="17289318" y="0"/>
            <a:ext cx="2276585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en-US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Phygital</a:t>
            </a:r>
            <a:endParaRPr lang="en-US" sz="4000" dirty="0">
              <a:solidFill>
                <a:schemeClr val="bg1"/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2439563" y="9277350"/>
            <a:ext cx="7666124" cy="1463896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Креативное дополнение — открытка с QR-кодом, ведущим на презентацию семейных рецептов сотрудников компании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004325" y="4567291"/>
            <a:ext cx="3042209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4721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991096" y="10194685"/>
            <a:ext cx="1285548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400" spc="-1" dirty="0" smtClean="0">
                <a:latin typeface="Trebuchet MS" panose="020B0603020202020204" pitchFamily="34" charset="0"/>
              </a:rPr>
              <a:t>2 </a:t>
            </a:r>
            <a:r>
              <a:rPr lang="ru-RU" sz="2400" spc="-1" dirty="0" smtClean="0">
                <a:latin typeface="Trebuchet MS" panose="020B0603020202020204" pitchFamily="34" charset="0"/>
              </a:rPr>
              <a:t>9</a:t>
            </a:r>
            <a:r>
              <a:rPr lang="en-US" sz="2400" spc="-1" dirty="0" smtClean="0">
                <a:latin typeface="Trebuchet MS" panose="020B0603020202020204" pitchFamily="34" charset="0"/>
              </a:rPr>
              <a:t>90 ₽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84684" y="4806264"/>
            <a:ext cx="1179234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1 </a:t>
            </a:r>
            <a:r>
              <a:rPr lang="ru-RU" sz="2400" spc="-1" dirty="0" smtClean="0">
                <a:latin typeface="Trebuchet MS" panose="020B0603020202020204" pitchFamily="34" charset="0"/>
              </a:rPr>
              <a:t>499</a:t>
            </a:r>
            <a:r>
              <a:rPr lang="en-US" sz="2400" spc="-1" dirty="0" smtClean="0">
                <a:latin typeface="Trebuchet MS" panose="020B0603020202020204" pitchFamily="34" charset="0"/>
              </a:rPr>
              <a:t> </a:t>
            </a:r>
            <a:r>
              <a:rPr lang="en-US" sz="2400" spc="-1" dirty="0">
                <a:latin typeface="Trebuchet MS" panose="020B0603020202020204" pitchFamily="34" charset="0"/>
              </a:rPr>
              <a:t>₽</a:t>
            </a:r>
            <a:endParaRPr lang="en-US" sz="2400" spc="-1" dirty="0">
              <a:latin typeface="Trebuchet MS" panose="020B0603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348" y="10194686"/>
            <a:ext cx="831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" dirty="0">
                <a:latin typeface="Trebuchet MS" panose="020B0603020202020204" pitchFamily="34" charset="0"/>
              </a:rPr>
              <a:t>2159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338108" y="10194685"/>
            <a:ext cx="1285548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400" spc="-1" dirty="0" smtClean="0">
                <a:latin typeface="Trebuchet MS" panose="020B0603020202020204" pitchFamily="34" charset="0"/>
              </a:rPr>
              <a:t>1 499 </a:t>
            </a:r>
            <a:r>
              <a:rPr lang="en-US" sz="2400" spc="-1" dirty="0" smtClean="0">
                <a:latin typeface="Trebuchet MS" panose="020B0603020202020204" pitchFamily="34" charset="0"/>
              </a:rPr>
              <a:t>₽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950360" y="10194686"/>
            <a:ext cx="825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" dirty="0">
                <a:latin typeface="Trebuchet MS" panose="020B0603020202020204" pitchFamily="34" charset="0"/>
              </a:rPr>
              <a:t>4772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42" name="Google Shape;216;p3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55381" y="408356"/>
            <a:ext cx="4942529" cy="494252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Прямоугольник 48"/>
          <p:cNvSpPr/>
          <p:nvPr/>
        </p:nvSpPr>
        <p:spPr>
          <a:xfrm>
            <a:off x="623646" y="4597335"/>
            <a:ext cx="3042209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2156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104005" y="4836308"/>
            <a:ext cx="1201676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2400" spc="-1" dirty="0" smtClean="0">
                <a:latin typeface="Trebuchet MS" panose="020B0603020202020204" pitchFamily="34" charset="0"/>
              </a:rPr>
              <a:t>2</a:t>
            </a:r>
            <a:r>
              <a:rPr lang="en-US" sz="2400" spc="-1" dirty="0" smtClean="0">
                <a:latin typeface="Trebuchet MS" panose="020B0603020202020204" pitchFamily="34" charset="0"/>
              </a:rPr>
              <a:t> </a:t>
            </a:r>
            <a:r>
              <a:rPr lang="en-US" sz="2400" spc="-1" dirty="0">
                <a:latin typeface="Trebuchet MS" panose="020B0603020202020204" pitchFamily="34" charset="0"/>
              </a:rPr>
              <a:t>990 ₽</a:t>
            </a:r>
            <a:endParaRPr lang="en-US" sz="2400" spc="-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0587109" y="1430261"/>
            <a:ext cx="8423286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962" y="1430261"/>
            <a:ext cx="8423286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835335" y="19896"/>
            <a:ext cx="2276585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en-US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en-US" sz="4000" dirty="0" err="1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Phygital</a:t>
            </a:r>
            <a:endParaRPr lang="en-US" sz="40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9820" y="1418457"/>
            <a:ext cx="9572400" cy="13229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Беспроводная колонка </a:t>
            </a:r>
            <a:r>
              <a:rPr lang="en-US" sz="3600" b="1" spc="-1" dirty="0" smtClean="0">
                <a:latin typeface="Trebuchet MS" panose="020B0603020202020204" pitchFamily="34" charset="0"/>
              </a:rPr>
              <a:t>VONMAHLEN</a:t>
            </a:r>
            <a:endParaRPr lang="ru-RU" sz="3600" b="1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pc="-1" dirty="0" smtClean="0">
                <a:latin typeface="Trebuchet MS" panose="020B0603020202020204" pitchFamily="34" charset="0"/>
              </a:rPr>
              <a:t>Air </a:t>
            </a:r>
            <a:r>
              <a:rPr lang="en-US" sz="3600" b="1" spc="-1" dirty="0">
                <a:latin typeface="Trebuchet MS" panose="020B0603020202020204" pitchFamily="34" charset="0"/>
              </a:rPr>
              <a:t>Beats Go, IPx7, 5 </a:t>
            </a:r>
            <a:r>
              <a:rPr lang="ru-RU" sz="3600" b="1" spc="-1" dirty="0">
                <a:latin typeface="Trebuchet MS" panose="020B0603020202020204" pitchFamily="34" charset="0"/>
              </a:rPr>
              <a:t>Вт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09820" y="260488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AGO00001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82220" y="1418457"/>
            <a:ext cx="8787310" cy="812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Беспроводная колонка </a:t>
            </a:r>
            <a:r>
              <a:rPr lang="en-US" sz="3600" b="1" spc="-1" dirty="0">
                <a:latin typeface="Trebuchet MS" panose="020B0603020202020204" pitchFamily="34" charset="0"/>
              </a:rPr>
              <a:t>Funk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2892" y="9342557"/>
            <a:ext cx="11528142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Идеальный спутник для колонки — открытка с QR-кодом, ведущим на музыкальный </a:t>
            </a:r>
            <a:r>
              <a:rPr lang="ru-RU" sz="28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плейлист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или видео с поздравлением CEO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82220" y="2857716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2 480 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6146" name="Picture 2" descr="https://12twelve.ru/upload/image/ABG_new_7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t="9764" r="4289" b="11333"/>
          <a:stretch>
            <a:fillRect/>
          </a:stretch>
        </p:blipFill>
        <p:spPr bwMode="auto">
          <a:xfrm>
            <a:off x="2305050" y="3462457"/>
            <a:ext cx="5886450" cy="52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409820" y="3283670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5 590 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6148" name="Picture 4" descr="https://12twelve.ru/upload/image/p328.151__b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14845" r="22842" b="10600"/>
          <a:stretch>
            <a:fillRect/>
          </a:stretch>
        </p:blipFill>
        <p:spPr bwMode="auto">
          <a:xfrm>
            <a:off x="12642338" y="3009430"/>
            <a:ext cx="4609460" cy="667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0982220" y="2207966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P328.151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3" r="12196"/>
          <a:stretch>
            <a:fillRect/>
          </a:stretch>
        </p:blipFill>
        <p:spPr>
          <a:xfrm>
            <a:off x="0" y="-19050"/>
            <a:ext cx="20097750" cy="113284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7112952" y="54334"/>
            <a:ext cx="2276585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en-US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en-US" sz="4000" dirty="0" err="1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Phygital</a:t>
            </a:r>
            <a:endParaRPr lang="en-US" sz="40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20" name="Google Shape;194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04299" y="823510"/>
            <a:ext cx="4821640" cy="482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93;p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04299" y="5900556"/>
            <a:ext cx="4821640" cy="482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12twelve.ru/upload/image/P437.3019__B_1__38ecca41bf804abdb71cef006ee3f1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97" y="824747"/>
            <a:ext cx="4820403" cy="482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12twelve.ru/upload/image/P437.3001__P_500__c66ad86b313644b7b5ffd370160be00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97" y="5900556"/>
            <a:ext cx="4821640" cy="482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2050712" y="9258300"/>
            <a:ext cx="8047038" cy="1463896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Трендовой кружке трендовое дополнение — </a:t>
            </a:r>
            <a:r>
              <a:rPr lang="ru-RU" sz="28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промокод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с подпиской на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онлайн-кинотеатр и </a:t>
            </a:r>
            <a:r>
              <a:rPr lang="ru-RU" sz="2800" dirty="0" err="1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мнооого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попкорна!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43904" y="4849710"/>
            <a:ext cx="3042209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P437.3005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341303" y="5088683"/>
            <a:ext cx="1179234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2400" spc="-1" dirty="0">
                <a:latin typeface="Trebuchet MS" panose="020B0603020202020204" pitchFamily="34" charset="0"/>
              </a:rPr>
              <a:t>3 180 ₽</a:t>
            </a:r>
            <a:endParaRPr lang="en-US" sz="2400" spc="-1" dirty="0">
              <a:latin typeface="Trebuchet MS" panose="020B0603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392063" y="5088683"/>
            <a:ext cx="1179234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2400" spc="-1" dirty="0">
                <a:latin typeface="Trebuchet MS" panose="020B0603020202020204" pitchFamily="34" charset="0"/>
              </a:rPr>
              <a:t>3 180 ₽</a:t>
            </a:r>
            <a:endParaRPr lang="en-US" sz="2400" spc="-1" dirty="0">
              <a:latin typeface="Trebuchet MS" panose="020B0603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41303" y="10126935"/>
            <a:ext cx="1179234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2400" spc="-1" dirty="0">
                <a:latin typeface="Trebuchet MS" panose="020B0603020202020204" pitchFamily="34" charset="0"/>
              </a:rPr>
              <a:t>3 180 ₽</a:t>
            </a:r>
            <a:endParaRPr lang="en-US" sz="2400" spc="-1" dirty="0">
              <a:latin typeface="Trebuchet MS" panose="020B0603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60156" y="4849710"/>
            <a:ext cx="3042209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P437.3019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43904" y="9849937"/>
            <a:ext cx="3042209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P437.3014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59071" y="9849937"/>
            <a:ext cx="3042209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P437.3001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512552" y="10126934"/>
            <a:ext cx="1179234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2400" spc="-1" dirty="0">
                <a:latin typeface="Trebuchet MS" panose="020B0603020202020204" pitchFamily="34" charset="0"/>
              </a:rPr>
              <a:t>3 180 ₽</a:t>
            </a:r>
            <a:endParaRPr lang="en-US" sz="2400" spc="-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8" r="16678"/>
          <a:stretch>
            <a:fillRect/>
          </a:stretch>
        </p:blipFill>
        <p:spPr>
          <a:xfrm>
            <a:off x="0" y="0"/>
            <a:ext cx="5124450" cy="113093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483275" y="53250"/>
            <a:ext cx="14450963" cy="40730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ru-RU" sz="65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#Этичный капитализм </a:t>
            </a:r>
            <a:r>
              <a:rPr lang="ru-RU" sz="6500" b="1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—</a:t>
            </a:r>
            <a:endParaRPr lang="en-US" sz="6500" b="1" dirty="0" smtClean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6500" b="1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фокус </a:t>
            </a:r>
            <a:r>
              <a:rPr lang="ru-RU" sz="65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на устойчивом развитии</a:t>
            </a:r>
            <a:endParaRPr lang="ru-RU" sz="6500" b="1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65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 социальной ответственности</a:t>
            </a:r>
            <a:endParaRPr lang="ru-RU" sz="6500" b="1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438150" y="354150"/>
            <a:ext cx="4629040" cy="3979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1335"/>
              </a:lnSpc>
            </a:pPr>
            <a:r>
              <a:rPr lang="en-US" sz="31335" kern="0" spc="-1253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0</a:t>
            </a:r>
            <a:r>
              <a:rPr lang="ru-RU" sz="31335" kern="0" spc="-1253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4</a:t>
            </a:r>
            <a:endParaRPr lang="en-US" sz="31335" dirty="0">
              <a:latin typeface="Trebuchet MS" panose="020B0603020202020204" pitchFamily="34" charset="0"/>
            </a:endParaRPr>
          </a:p>
        </p:txBody>
      </p:sp>
      <p:sp>
        <p:nvSpPr>
          <p:cNvPr id="8" name="Text 0"/>
          <p:cNvSpPr/>
          <p:nvPr/>
        </p:nvSpPr>
        <p:spPr>
          <a:xfrm>
            <a:off x="5483275" y="4318250"/>
            <a:ext cx="13547675" cy="276782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ru-RU" sz="36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Компании будут не просто выбирать </a:t>
            </a:r>
            <a:r>
              <a:rPr lang="ru-RU" sz="36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экологичные</a:t>
            </a:r>
            <a:r>
              <a:rPr lang="ru-RU" sz="36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товары, но и рассчитывать углеродный след всего цикла (производство, логистика, упаковка) и компенсировать его через инвестиции в </a:t>
            </a:r>
            <a:r>
              <a:rPr lang="ru-RU" sz="36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экопроекты</a:t>
            </a:r>
            <a:r>
              <a:rPr lang="ru-RU" sz="36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. Каждый подарок будет сопровождаться </a:t>
            </a:r>
            <a:r>
              <a:rPr lang="ru-RU" sz="36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цифровым паспортом</a:t>
            </a:r>
            <a:r>
              <a:rPr lang="ru-RU" sz="36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, показывающим его экологический вклад</a:t>
            </a:r>
            <a:r>
              <a:rPr lang="ru-RU" sz="36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.</a:t>
            </a:r>
            <a:endParaRPr lang="ru-RU" sz="36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83275" y="7905750"/>
            <a:ext cx="14004875" cy="25123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Источник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: Консалтинговая компания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Accenture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в своем отчете "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Circular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Economy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for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Sustainable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Future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" подчеркивает, что устойчивость становится "лицензией на операционную деятельность". Крупные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ритейлеры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уже движутся к углеродной нейтральности, задавая стандарты для B2B-сектора, включая сферу корпоративных подарков.</a:t>
            </a:r>
            <a:endParaRPr lang="ru-RU" sz="28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12twelve.ru/upload/image/100804-001_1500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t="4934" r="24022" b="4400"/>
          <a:stretch>
            <a:fillRect/>
          </a:stretch>
        </p:blipFill>
        <p:spPr bwMode="auto">
          <a:xfrm>
            <a:off x="5365752" y="2080126"/>
            <a:ext cx="4347893" cy="754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546054" y="19896"/>
            <a:ext cx="5399234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#Этичный </a:t>
            </a:r>
            <a:r>
              <a:rPr lang="ru-RU" sz="40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капитализм</a:t>
            </a:r>
            <a:endParaRPr lang="en-US" sz="40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3884" y="5579774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IFE00009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3884" y="6145768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1 </a:t>
            </a:r>
            <a:r>
              <a:rPr lang="ru-RU" sz="3400" spc="-1" dirty="0" smtClean="0">
                <a:latin typeface="Trebuchet MS" panose="020B0603020202020204" pitchFamily="34" charset="0"/>
              </a:rPr>
              <a:t>490</a:t>
            </a:r>
            <a:r>
              <a:rPr lang="en-US" sz="3400" spc="-1" dirty="0" smtClean="0">
                <a:latin typeface="Trebuchet MS" panose="020B0603020202020204" pitchFamily="34" charset="0"/>
              </a:rPr>
              <a:t> </a:t>
            </a:r>
            <a:r>
              <a:rPr lang="en-US" sz="3400" spc="-1" dirty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21" name="Google Shape;162;p25"/>
          <p:cNvPicPr preferRelativeResize="0"/>
          <p:nvPr/>
        </p:nvPicPr>
        <p:blipFill rotWithShape="1">
          <a:blip r:embed="rId2"/>
          <a:srcRect l="33015" r="24865"/>
          <a:stretch>
            <a:fillRect/>
          </a:stretch>
        </p:blipFill>
        <p:spPr>
          <a:xfrm>
            <a:off x="9931792" y="1417742"/>
            <a:ext cx="2790562" cy="66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4;p25"/>
          <p:cNvPicPr preferRelativeResize="0"/>
          <p:nvPr/>
        </p:nvPicPr>
        <p:blipFill rotWithShape="1">
          <a:blip r:embed="rId3"/>
          <a:srcRect l="9460" t="8023" r="8047" b="14276"/>
          <a:stretch>
            <a:fillRect/>
          </a:stretch>
        </p:blipFill>
        <p:spPr>
          <a:xfrm>
            <a:off x="14148131" y="2131233"/>
            <a:ext cx="4344117" cy="409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5;p25"/>
          <p:cNvPicPr preferRelativeResize="0"/>
          <p:nvPr/>
        </p:nvPicPr>
        <p:blipFill rotWithShape="1">
          <a:blip r:embed="rId4"/>
          <a:srcRect t="19243" b="10646"/>
          <a:stretch>
            <a:fillRect/>
          </a:stretch>
        </p:blipFill>
        <p:spPr>
          <a:xfrm>
            <a:off x="12223242" y="6677552"/>
            <a:ext cx="5893680" cy="413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6;p25"/>
          <p:cNvPicPr preferRelativeResize="0"/>
          <p:nvPr/>
        </p:nvPicPr>
        <p:blipFill rotWithShape="1">
          <a:blip r:embed="rId5"/>
          <a:srcRect l="19174" r="22470"/>
          <a:stretch>
            <a:fillRect/>
          </a:stretch>
        </p:blipFill>
        <p:spPr>
          <a:xfrm>
            <a:off x="876299" y="846"/>
            <a:ext cx="3156987" cy="540985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0" y="9785399"/>
            <a:ext cx="11601450" cy="717441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Все изделия сертифицированы по международным </a:t>
            </a:r>
            <a:r>
              <a:rPr lang="ru-RU" sz="28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экостандартам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47476" y="1655474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100804-001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47476" y="2221468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1 </a:t>
            </a:r>
            <a:r>
              <a:rPr lang="ru-RU" sz="3400" spc="-1" dirty="0" smtClean="0">
                <a:latin typeface="Trebuchet MS" panose="020B0603020202020204" pitchFamily="34" charset="0"/>
              </a:rPr>
              <a:t>365</a:t>
            </a:r>
            <a:r>
              <a:rPr lang="en-US" sz="3400" spc="-1" dirty="0" smtClean="0">
                <a:latin typeface="Trebuchet MS" panose="020B0603020202020204" pitchFamily="34" charset="0"/>
              </a:rPr>
              <a:t> </a:t>
            </a:r>
            <a:r>
              <a:rPr lang="en-US" sz="3400" spc="-1" dirty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221972" y="5285264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V4330701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2221972" y="5851258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>
                <a:latin typeface="Trebuchet MS" panose="020B0603020202020204" pitchFamily="34" charset="0"/>
              </a:rPr>
              <a:t>8</a:t>
            </a:r>
            <a:r>
              <a:rPr lang="ru-RU" sz="3400" spc="-1" dirty="0" smtClean="0">
                <a:latin typeface="Trebuchet MS" panose="020B0603020202020204" pitchFamily="34" charset="0"/>
              </a:rPr>
              <a:t>65</a:t>
            </a:r>
            <a:r>
              <a:rPr lang="en-US" sz="3400" spc="-1" dirty="0" smtClean="0">
                <a:latin typeface="Trebuchet MS" panose="020B0603020202020204" pitchFamily="34" charset="0"/>
              </a:rPr>
              <a:t> </a:t>
            </a:r>
            <a:r>
              <a:rPr lang="en-US" sz="3400" spc="-1" dirty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028938" y="9094036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P453.8601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7028938" y="9660030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850</a:t>
            </a:r>
            <a:r>
              <a:rPr lang="en-US" sz="3400" spc="-1" dirty="0" smtClean="0">
                <a:latin typeface="Trebuchet MS" panose="020B0603020202020204" pitchFamily="34" charset="0"/>
              </a:rPr>
              <a:t> </a:t>
            </a:r>
            <a:r>
              <a:rPr lang="en-US" sz="3400" spc="-1" dirty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7526692" y="1417742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P453.251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7526692" y="1983736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1 050</a:t>
            </a:r>
            <a:r>
              <a:rPr lang="en-US" sz="3400" spc="-1" dirty="0" smtClean="0">
                <a:latin typeface="Trebuchet MS" panose="020B0603020202020204" pitchFamily="34" charset="0"/>
              </a:rPr>
              <a:t> </a:t>
            </a:r>
            <a:r>
              <a:rPr lang="en-US" sz="3400" spc="-1" dirty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12twelve.ru/upload/image/V7630001_150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8" y="536421"/>
            <a:ext cx="4966012" cy="49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12twelve.ru/upload/image/V4320601__B_2__982dc36d4ab4451db61b5f694adecd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25" y="533958"/>
            <a:ext cx="4968475" cy="49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12twelve.ru/upload/image/ALE0001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8" y="5866314"/>
            <a:ext cx="4966012" cy="49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12twelve.ru/upload/phpthumb/P850.7101__B_1__58be5a8074364910be6043ac42c8f301_thumb_f6a0d8d62efca87aba355a4fb88137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24" y="5866314"/>
            <a:ext cx="4966011" cy="49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12twelve.ru/upload/image/T9701.001__M_401__f9465f711f8d4d1d8c98f3c2df1c20f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/>
          <a:stretch>
            <a:fillRect/>
          </a:stretch>
        </p:blipFill>
        <p:spPr bwMode="auto">
          <a:xfrm>
            <a:off x="11258550" y="0"/>
            <a:ext cx="8847138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166668" y="0"/>
            <a:ext cx="5399235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#Этичный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капитализм</a:t>
            </a:r>
            <a:endParaRPr lang="en-US" sz="4000" dirty="0">
              <a:solidFill>
                <a:schemeClr val="bg1"/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848100" y="4683907"/>
            <a:ext cx="1371600" cy="6647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 algn="r"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 smtClean="0">
                <a:latin typeface="Trebuchet MS" panose="020B0603020202020204" pitchFamily="34" charset="0"/>
              </a:rPr>
              <a:t>1 </a:t>
            </a:r>
            <a:r>
              <a:rPr lang="en-US" sz="2400" spc="-1" dirty="0">
                <a:latin typeface="Trebuchet MS" panose="020B0603020202020204" pitchFamily="34" charset="0"/>
              </a:rPr>
              <a:t>890 ₽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3754100" y="9813404"/>
            <a:ext cx="6351588" cy="1018922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Все изделия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сертифицированы</a:t>
            </a:r>
            <a:endParaRPr lang="ru-RU" sz="2800" dirty="0" smtClean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по 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международным </a:t>
            </a:r>
            <a:r>
              <a:rPr lang="ru-RU" sz="28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экостандартам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004325" y="4683908"/>
            <a:ext cx="3042209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 smtClean="0">
                <a:latin typeface="Trebuchet MS" panose="020B0603020202020204" pitchFamily="34" charset="0"/>
              </a:rPr>
              <a:t>V4320601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991096" y="10194685"/>
            <a:ext cx="1285548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400" spc="-1" dirty="0" smtClean="0">
                <a:latin typeface="Trebuchet MS" panose="020B0603020202020204" pitchFamily="34" charset="0"/>
              </a:rPr>
              <a:t>2 490 ₽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3348" y="4887039"/>
            <a:ext cx="1534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" dirty="0">
                <a:latin typeface="Trebuchet MS" panose="020B0603020202020204" pitchFamily="34" charset="0"/>
              </a:rPr>
              <a:t>V7630001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84684" y="4922881"/>
            <a:ext cx="1179234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1 990 ₽</a:t>
            </a:r>
            <a:endParaRPr lang="en-US" sz="2400" spc="-1" dirty="0">
              <a:latin typeface="Trebuchet MS" panose="020B0603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348" y="10194686"/>
            <a:ext cx="1494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" dirty="0">
                <a:latin typeface="Trebuchet MS" panose="020B0603020202020204" pitchFamily="34" charset="0"/>
              </a:rPr>
              <a:t>ALE00001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338108" y="10194685"/>
            <a:ext cx="1285548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400" spc="-1" dirty="0" smtClean="0">
                <a:latin typeface="Trebuchet MS" panose="020B0603020202020204" pitchFamily="34" charset="0"/>
              </a:rPr>
              <a:t>2 599 ₽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950360" y="10194686"/>
            <a:ext cx="1602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" dirty="0">
                <a:latin typeface="Trebuchet MS" panose="020B0603020202020204" pitchFamily="34" charset="0"/>
              </a:rPr>
              <a:t>P850.7101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962" y="1418456"/>
            <a:ext cx="17694772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483500" y="19896"/>
            <a:ext cx="5399234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#Этичный </a:t>
            </a:r>
            <a:r>
              <a:rPr lang="ru-RU" sz="40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капитализм</a:t>
            </a:r>
            <a:endParaRPr lang="en-US" sz="40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33627" y="1598346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P322.379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33627" y="2164340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1 </a:t>
            </a:r>
            <a:r>
              <a:rPr lang="ru-RU" sz="3400" spc="-1" dirty="0" smtClean="0">
                <a:latin typeface="Trebuchet MS" panose="020B0603020202020204" pitchFamily="34" charset="0"/>
              </a:rPr>
              <a:t>490</a:t>
            </a:r>
            <a:r>
              <a:rPr lang="en-US" sz="3400" spc="-1" dirty="0" smtClean="0">
                <a:latin typeface="Trebuchet MS" panose="020B0603020202020204" pitchFamily="34" charset="0"/>
              </a:rPr>
              <a:t> </a:t>
            </a:r>
            <a:r>
              <a:rPr lang="en-US" sz="3400" spc="-1" dirty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30" name="Google Shape;151;p24"/>
          <p:cNvPicPr preferRelativeResize="0"/>
          <p:nvPr/>
        </p:nvPicPr>
        <p:blipFill rotWithShape="1">
          <a:blip r:embed="rId1"/>
          <a:srcRect r="17968"/>
          <a:stretch>
            <a:fillRect/>
          </a:stretch>
        </p:blipFill>
        <p:spPr>
          <a:xfrm>
            <a:off x="12028608" y="2006991"/>
            <a:ext cx="6498353" cy="792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52;p24"/>
          <p:cNvPicPr preferRelativeResize="0"/>
          <p:nvPr/>
        </p:nvPicPr>
        <p:blipFill rotWithShape="1">
          <a:blip r:embed="rId2"/>
          <a:srcRect l="3096" t="18396"/>
          <a:stretch>
            <a:fillRect/>
          </a:stretch>
        </p:blipFill>
        <p:spPr>
          <a:xfrm>
            <a:off x="3238500" y="2354965"/>
            <a:ext cx="4266424" cy="359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53;p24"/>
          <p:cNvPicPr preferRelativeResize="0"/>
          <p:nvPr/>
        </p:nvPicPr>
        <p:blipFill rotWithShape="1">
          <a:blip r:embed="rId3"/>
          <a:srcRect l="23876" t="16528" b="14195"/>
          <a:stretch>
            <a:fillRect/>
          </a:stretch>
        </p:blipFill>
        <p:spPr>
          <a:xfrm>
            <a:off x="2992202" y="5706279"/>
            <a:ext cx="4040564" cy="368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54;p24"/>
          <p:cNvPicPr preferRelativeResize="0"/>
          <p:nvPr/>
        </p:nvPicPr>
        <p:blipFill rotWithShape="1">
          <a:blip r:embed="rId4"/>
          <a:srcRect t="20236" b="11041"/>
          <a:stretch>
            <a:fillRect/>
          </a:stretch>
        </p:blipFill>
        <p:spPr>
          <a:xfrm>
            <a:off x="6684785" y="5567537"/>
            <a:ext cx="4684701" cy="32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55;p24"/>
          <p:cNvPicPr preferRelativeResize="0"/>
          <p:nvPr/>
        </p:nvPicPr>
        <p:blipFill rotWithShape="1">
          <a:blip r:embed="rId5"/>
          <a:srcRect t="26771" b="21245"/>
          <a:stretch>
            <a:fillRect/>
          </a:stretch>
        </p:blipFill>
        <p:spPr>
          <a:xfrm>
            <a:off x="8558192" y="2232765"/>
            <a:ext cx="5725090" cy="29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9437688" y="9494825"/>
            <a:ext cx="10668000" cy="717441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Цифровой паспорт изделия доступен по QR-коду на этикетке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086398" y="1598346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P940.289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086398" y="2164340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924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7142526" y="1598346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P763.5101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7142526" y="2164340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1 270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533627" y="7641161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P301.2401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533627" y="8207155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465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765039" y="7598353"/>
            <a:ext cx="2028723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P453.971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0765039" y="8203325"/>
            <a:ext cx="1881477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820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1259067"/>
            <a:ext cx="20105688" cy="2646184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dirty="0">
              <a:solidFill>
                <a:schemeClr val="bg1">
                  <a:alpha val="99000"/>
                </a:schemeClr>
              </a:solidFill>
              <a:latin typeface="Gilroy" panose="00000500000000000000" pitchFamily="2" charset="-52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1050" y="4386082"/>
            <a:ext cx="1167765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Согласно отчету WGSN «</a:t>
            </a:r>
            <a:r>
              <a:rPr lang="ru-RU" sz="3200" dirty="0" err="1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The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3200" dirty="0" err="1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Future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3200" dirty="0" err="1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Consumer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2026», понять потребности современных потребителей лучше всего помогают архетипы, а не пол или </a:t>
            </a:r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возраст.</a:t>
            </a:r>
            <a:endParaRPr lang="en-US" sz="3200" dirty="0" smtClean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Они 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же формируют тренды, следуя которым вы закрепите за собой статус прогрессивной компании</a:t>
            </a:r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.</a:t>
            </a:r>
            <a:endParaRPr lang="en-US" sz="3200" dirty="0" smtClean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endParaRPr lang="ru-RU" sz="32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Зачем делить на мужское и женское, если можно выбрать универсальный подарок, отражающий ценности бренда</a:t>
            </a:r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?</a:t>
            </a:r>
            <a:endParaRPr lang="en-US" sz="3200" dirty="0" smtClean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endParaRPr lang="en-US" sz="32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 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тому же, такой </a:t>
            </a:r>
            <a:r>
              <a:rPr lang="ru-RU" sz="3200" b="1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подход позволяет существенно сэкономить бюджет и время 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на подготовку — актуально для бизнеса любого масштаба.</a:t>
            </a:r>
            <a:endParaRPr lang="ru-RU" sz="32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1050" y="1259065"/>
            <a:ext cx="11925300" cy="264618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000" b="1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Будущее — за подарками по </a:t>
            </a:r>
            <a:r>
              <a:rPr lang="ru-RU" sz="5000" b="1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трендам,</a:t>
            </a:r>
            <a:endParaRPr lang="en-US" sz="5000" b="1" dirty="0" smtClean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5000" b="1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а </a:t>
            </a:r>
            <a:r>
              <a:rPr lang="ru-RU" sz="5000" b="1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не по гендеру.</a:t>
            </a:r>
            <a:endParaRPr lang="ru-RU" sz="5000" b="1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85548" y="0"/>
            <a:ext cx="6920139" cy="1130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475" y="1160639"/>
            <a:ext cx="6742283" cy="5598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474" y="6715957"/>
            <a:ext cx="6742284" cy="28278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423454" y="9556728"/>
            <a:ext cx="659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rebuchet MS" panose="020B0603020202020204" pitchFamily="34" charset="0"/>
              </a:rPr>
              <a:t>Источник</a:t>
            </a:r>
            <a:r>
              <a:rPr lang="en-US" sz="2400" dirty="0">
                <a:latin typeface="Trebuchet MS" panose="020B0603020202020204" pitchFamily="34" charset="0"/>
              </a:rPr>
              <a:t>: </a:t>
            </a:r>
            <a:r>
              <a:rPr lang="en-US" sz="2400" dirty="0" smtClean="0">
                <a:latin typeface="Trebuchet MS" panose="020B0603020202020204" pitchFamily="34" charset="0"/>
              </a:rPr>
              <a:t>интернет-журнал для эйчаров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и рекрутеров </a:t>
            </a:r>
            <a:r>
              <a:rPr lang="ru-RU" sz="24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«</a:t>
            </a:r>
            <a:r>
              <a:rPr lang="en-US" sz="2400" dirty="0" smtClean="0">
                <a:latin typeface="Trebuchet MS" panose="020B0603020202020204" pitchFamily="34" charset="0"/>
              </a:rPr>
              <a:t>Хантфлоу</a:t>
            </a:r>
            <a:r>
              <a:rPr lang="ru-RU" sz="24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»</a:t>
            </a:r>
            <a:r>
              <a:rPr lang="en-US" sz="2400" dirty="0" smtClean="0">
                <a:latin typeface="Trebuchet MS" panose="020B0603020202020204" pitchFamily="34" charset="0"/>
              </a:rPr>
              <a:t>, </a:t>
            </a:r>
            <a:r>
              <a:rPr lang="en-US" sz="2400" dirty="0">
                <a:latin typeface="Trebuchet MS" panose="020B0603020202020204" pitchFamily="34" charset="0"/>
              </a:rPr>
              <a:t>2025 г. </a:t>
            </a:r>
            <a:endParaRPr lang="ru-RU" sz="24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r="13042"/>
          <a:stretch>
            <a:fillRect/>
          </a:stretch>
        </p:blipFill>
        <p:spPr>
          <a:xfrm>
            <a:off x="0" y="0"/>
            <a:ext cx="4953000" cy="1130935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353049" y="255322"/>
            <a:ext cx="14333769" cy="434171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070"/>
              </a:lnSpc>
            </a:pPr>
            <a:r>
              <a:rPr lang="ru-RU" sz="67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#Психологическое благополучие как основа эффективности</a:t>
            </a:r>
            <a:endParaRPr lang="ru-RU" sz="6700" b="1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38150" y="414098"/>
            <a:ext cx="4601930" cy="3979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1335"/>
              </a:lnSpc>
            </a:pPr>
            <a:r>
              <a:rPr lang="en-US" sz="31335" kern="0" spc="-1253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0</a:t>
            </a:r>
            <a:r>
              <a:rPr lang="ru-RU" sz="31335" kern="0" spc="-1253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5</a:t>
            </a:r>
            <a:endParaRPr lang="en-US" sz="31335" dirty="0">
              <a:latin typeface="Trebuchet MS" panose="020B0603020202020204" pitchFamily="34" charset="0"/>
            </a:endParaRPr>
          </a:p>
        </p:txBody>
      </p:sp>
      <p:sp>
        <p:nvSpPr>
          <p:cNvPr id="7" name="Text 0"/>
          <p:cNvSpPr/>
          <p:nvPr/>
        </p:nvSpPr>
        <p:spPr>
          <a:xfrm>
            <a:off x="5353049" y="4597034"/>
            <a:ext cx="14020800" cy="25146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Компании, которые инвестируют в комплексное благополучие сотрудников (физическое, ментальное, финансовое, социальное), демонстрируют более высокую степень инноваций, адаптивности</a:t>
            </a:r>
            <a:endParaRPr lang="ru-RU" sz="4000" dirty="0" smtClean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 вовлеченности.</a:t>
            </a:r>
            <a:endParaRPr lang="ru-RU" sz="40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endParaRPr lang="ru-RU" sz="87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53050" y="8032410"/>
            <a:ext cx="14166222" cy="25123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Источник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: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Deloitte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в партнерстве с MIT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Sloan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проанализировали </a:t>
            </a:r>
            <a:r>
              <a:rPr lang="ru-RU" sz="28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данные</a:t>
            </a:r>
            <a:endParaRPr lang="ru-RU" sz="2800" dirty="0" smtClean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28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о 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влиянии инвестиций в благополучие сотрудников на культуру </a:t>
            </a:r>
            <a:r>
              <a:rPr lang="ru-RU" sz="28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организации</a:t>
            </a:r>
            <a:endParaRPr lang="ru-RU" sz="2800" dirty="0" smtClean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28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 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ее итоговую эффективность. Исследование показало, что такие </a:t>
            </a:r>
            <a:r>
              <a:rPr lang="ru-RU" sz="28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вложения</a:t>
            </a:r>
            <a:endParaRPr lang="ru-RU" sz="2800" dirty="0" smtClean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28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не 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только делают людей счастливее, но и позитивно отражаются в финансовых отчетах компании.</a:t>
            </a:r>
            <a:endParaRPr lang="ru-RU" sz="28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190804" y="1418457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962" y="1430261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77017" y="19896"/>
            <a:ext cx="8005717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#Психологическое </a:t>
            </a:r>
            <a:r>
              <a:rPr lang="ru-RU" sz="40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благополучие</a:t>
            </a:r>
            <a:endParaRPr lang="en-US" sz="40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9820" y="1418457"/>
            <a:ext cx="5333880" cy="17630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Ароматический диффузор с палочками </a:t>
            </a:r>
            <a:r>
              <a:rPr lang="ru-RU" sz="3600" b="1" spc="-1" dirty="0" err="1">
                <a:latin typeface="Trebuchet MS" panose="020B0603020202020204" pitchFamily="34" charset="0"/>
              </a:rPr>
              <a:t>Ukiyo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09820" y="3068945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P262.953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9318949"/>
            <a:ext cx="11251117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Запах жасмина оказывает расслабляющее и антистрессовое воздействие, улучшает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настроение и 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повышает уровень счастья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193646" y="1418457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pic>
        <p:nvPicPr>
          <p:cNvPr id="8194" name="Picture 2" descr="https://12twelve.ru/upload/image/p262.953__p_50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62" y="3950917"/>
            <a:ext cx="5153038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9820" y="3730447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1 100 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8196" name="Picture 4" descr="https://12twelve.ru/upload/image/V2620419__B_1__cb729aad121c49388651b8b54d0243c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r="-1053" b="12933"/>
          <a:stretch>
            <a:fillRect/>
          </a:stretch>
        </p:blipFill>
        <p:spPr bwMode="auto">
          <a:xfrm>
            <a:off x="7533704" y="4157732"/>
            <a:ext cx="5382196" cy="49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506575" y="1418457"/>
            <a:ext cx="5333880" cy="1698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Маленькая ароматическая свеча VINGA </a:t>
            </a:r>
            <a:r>
              <a:rPr lang="ru-RU" sz="3600" b="1" spc="-1" dirty="0" err="1">
                <a:latin typeface="Trebuchet MS" panose="020B0603020202020204" pitchFamily="34" charset="0"/>
              </a:rPr>
              <a:t>Nordic</a:t>
            </a:r>
            <a:r>
              <a:rPr lang="ru-RU" sz="3600" b="1" spc="-1" dirty="0">
                <a:latin typeface="Trebuchet MS" panose="020B0603020202020204" pitchFamily="34" charset="0"/>
              </a:rPr>
              <a:t>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Essence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6575" y="3068945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V2620419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06575" y="3730447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1 399 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8198" name="Picture 6" descr="https://12twelve.ru/upload/image/p940.299__b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545" y="3950917"/>
            <a:ext cx="4879290" cy="487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3548854" y="1418457"/>
            <a:ext cx="5333880" cy="1698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Набор деревянных балансирующих камней </a:t>
            </a:r>
            <a:r>
              <a:rPr lang="ru-RU" sz="3600" b="1" spc="-1" dirty="0" err="1">
                <a:latin typeface="Trebuchet MS" panose="020B0603020202020204" pitchFamily="34" charset="0"/>
              </a:rPr>
              <a:t>Ukiyo</a:t>
            </a:r>
            <a:r>
              <a:rPr lang="ru-RU" sz="3600" b="1" spc="-1" dirty="0">
                <a:latin typeface="Trebuchet MS" panose="020B0603020202020204" pitchFamily="34" charset="0"/>
              </a:rPr>
              <a:t> </a:t>
            </a:r>
            <a:r>
              <a:rPr lang="ru-RU" sz="3600" b="1" spc="-1" dirty="0" err="1">
                <a:latin typeface="Trebuchet MS" panose="020B0603020202020204" pitchFamily="34" charset="0"/>
              </a:rPr>
              <a:t>Crios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548854" y="3068945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Gilroy" panose="00000500000000000000" pitchFamily="2" charset="-52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Gilroy" panose="00000500000000000000" pitchFamily="2" charset="-52"/>
              </a:rPr>
              <a:t>P940.299</a:t>
            </a:r>
            <a:endParaRPr lang="en-US" sz="2400" b="0" strike="noStrike" spc="-1" dirty="0">
              <a:latin typeface="Gilroy" panose="00000500000000000000" pitchFamily="2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3548854" y="3730447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Gilroy" panose="00000500000000000000" pitchFamily="2" charset="-52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Gilroy" panose="00000500000000000000" pitchFamily="2" charset="-52"/>
              </a:rPr>
              <a:t>1 </a:t>
            </a:r>
            <a:r>
              <a:rPr lang="ru-RU" sz="3400" spc="-1" dirty="0" smtClean="0">
                <a:latin typeface="Gilroy" panose="00000500000000000000" pitchFamily="2" charset="-52"/>
              </a:rPr>
              <a:t>6</a:t>
            </a:r>
            <a:r>
              <a:rPr lang="en-US" sz="3400" spc="-1" dirty="0" smtClean="0">
                <a:latin typeface="Gilroy" panose="00000500000000000000" pitchFamily="2" charset="-52"/>
              </a:rPr>
              <a:t>90 </a:t>
            </a:r>
            <a:r>
              <a:rPr lang="en-US" sz="3400" spc="-1" dirty="0">
                <a:latin typeface="Gilroy" panose="00000500000000000000" pitchFamily="2" charset="-52"/>
              </a:rPr>
              <a:t>₽</a:t>
            </a:r>
            <a:endParaRPr lang="en-US" sz="3400" spc="-1" dirty="0">
              <a:latin typeface="Gilroy" panose="00000500000000000000" pitchFamily="2" charset="-5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190804" y="1418457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962" y="1430261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77017" y="-50921"/>
            <a:ext cx="8005717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#Психологическое </a:t>
            </a:r>
            <a:r>
              <a:rPr lang="ru-RU" sz="40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благополучие</a:t>
            </a:r>
            <a:endParaRPr lang="en-US" sz="40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9820" y="1418457"/>
            <a:ext cx="5333880" cy="17630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Ручка-</a:t>
            </a:r>
            <a:r>
              <a:rPr lang="ru-RU" sz="3600" b="1" spc="-1" dirty="0" err="1">
                <a:latin typeface="Trebuchet MS" panose="020B0603020202020204" pitchFamily="34" charset="0"/>
              </a:rPr>
              <a:t>антистресс</a:t>
            </a:r>
            <a:r>
              <a:rPr lang="ru-RU" sz="3600" b="1" spc="-1" dirty="0">
                <a:latin typeface="Trebuchet MS" panose="020B0603020202020204" pitchFamily="34" charset="0"/>
              </a:rPr>
              <a:t> </a:t>
            </a:r>
            <a:r>
              <a:rPr lang="ru-RU" sz="3600" b="1" spc="-1" dirty="0" err="1">
                <a:latin typeface="Trebuchet MS" panose="020B0603020202020204" pitchFamily="34" charset="0"/>
              </a:rPr>
              <a:t>Quill</a:t>
            </a:r>
            <a:r>
              <a:rPr lang="ru-RU" sz="3600" b="1" spc="-1" dirty="0">
                <a:latin typeface="Trebuchet MS" panose="020B0603020202020204" pitchFamily="34" charset="0"/>
              </a:rPr>
              <a:t> из переработанного пластика GRS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09820" y="3068945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P611.2903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193646" y="1418457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09820" y="3730447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234</a:t>
            </a:r>
            <a:r>
              <a:rPr lang="en-US" sz="3400" spc="-1" dirty="0" smtClean="0">
                <a:latin typeface="Trebuchet MS" panose="020B0603020202020204" pitchFamily="34" charset="0"/>
              </a:rPr>
              <a:t> </a:t>
            </a:r>
            <a:r>
              <a:rPr lang="en-US" sz="3400" spc="-1" dirty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06575" y="1418457"/>
            <a:ext cx="533388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Блокнот VINGA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Thankfulness</a:t>
            </a:r>
            <a:r>
              <a:rPr lang="ru-RU" sz="3600" b="1" spc="-1" dirty="0" smtClean="0">
                <a:latin typeface="Trebuchet MS" panose="020B0603020202020204" pitchFamily="34" charset="0"/>
              </a:rPr>
              <a:t>, GRS</a:t>
            </a:r>
            <a:r>
              <a:rPr lang="ru-RU" sz="3600" b="1" spc="-1" dirty="0">
                <a:latin typeface="Trebuchet MS" panose="020B0603020202020204" pitchFamily="34" charset="0"/>
              </a:rPr>
              <a:t>, А5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6575" y="268841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V7730319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3548854" y="1418457"/>
            <a:ext cx="533388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Настольная лампа VINGA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Niori</a:t>
            </a:r>
            <a:r>
              <a:rPr lang="ru-RU" sz="3600" b="1" spc="-1" dirty="0" smtClean="0">
                <a:latin typeface="Trebuchet MS" panose="020B0603020202020204" pitchFamily="34" charset="0"/>
              </a:rPr>
              <a:t>, RCS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548854" y="2688419"/>
            <a:ext cx="6129796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V5130319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3548854" y="3349921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Gilroy" panose="00000500000000000000" pitchFamily="2" charset="-52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Gilroy" panose="00000500000000000000" pitchFamily="2" charset="-52"/>
              </a:rPr>
              <a:t>2 470 ₽</a:t>
            </a:r>
            <a:endParaRPr lang="en-US" sz="3400" spc="-1" dirty="0">
              <a:latin typeface="Gilroy" panose="00000500000000000000" pitchFamily="2" charset="-52"/>
            </a:endParaRPr>
          </a:p>
        </p:txBody>
      </p:sp>
      <p:pic>
        <p:nvPicPr>
          <p:cNvPr id="10242" name="Picture 2" descr="https://12twelve.ru/upload/image/P611.2903__B_1__0e1dfb92180444d3b9791ad8ad19cea9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9" r="35095"/>
          <a:stretch>
            <a:fillRect/>
          </a:stretch>
        </p:blipFill>
        <p:spPr bwMode="auto">
          <a:xfrm rot="1940042">
            <a:off x="3224281" y="3373332"/>
            <a:ext cx="1513774" cy="575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12twelve.ru/upload/image/V7730319__B_1__b68dede666ba44bab605b633eec99f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8" t="9466" r="22289" b="6134"/>
          <a:stretch>
            <a:fillRect/>
          </a:stretch>
        </p:blipFill>
        <p:spPr bwMode="auto">
          <a:xfrm>
            <a:off x="8435098" y="4092726"/>
            <a:ext cx="3457858" cy="551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506575" y="3285657"/>
            <a:ext cx="1694575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1 </a:t>
            </a:r>
            <a:r>
              <a:rPr lang="ru-RU" sz="3400" spc="-1" dirty="0" smtClean="0">
                <a:latin typeface="Trebuchet MS" panose="020B0603020202020204" pitchFamily="34" charset="0"/>
              </a:rPr>
              <a:t>490</a:t>
            </a:r>
            <a:r>
              <a:rPr lang="en-US" sz="3400" spc="-1" dirty="0" smtClean="0">
                <a:latin typeface="Trebuchet MS" panose="020B0603020202020204" pitchFamily="34" charset="0"/>
              </a:rPr>
              <a:t> </a:t>
            </a:r>
            <a:r>
              <a:rPr lang="en-US" sz="3400" spc="-1" dirty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10246" name="Picture 6" descr="https://12twelve.ru/upload/image/V5130319_1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9" t="7737" r="15300" b="6275"/>
          <a:stretch>
            <a:fillRect/>
          </a:stretch>
        </p:blipFill>
        <p:spPr bwMode="auto">
          <a:xfrm>
            <a:off x="15163799" y="3778885"/>
            <a:ext cx="3168671" cy="55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0" y="9271338"/>
            <a:ext cx="10267950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Письменные практики эффективны для самопознания, улучшения эмоционального состояния и достижения целей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12twelve.ru/upload/image/V7730407__M_400__b3ba909c4e064d979aafe240884f1e12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5" b="7779"/>
          <a:stretch>
            <a:fillRect/>
          </a:stretch>
        </p:blipFill>
        <p:spPr bwMode="auto">
          <a:xfrm>
            <a:off x="10799210" y="-25400"/>
            <a:ext cx="9306478" cy="113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962" y="1430261"/>
            <a:ext cx="8423286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379358" y="19896"/>
            <a:ext cx="8323112" cy="1094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#Психологическое благополучие</a:t>
            </a:r>
            <a:endParaRPr lang="ru-RU" sz="40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66970" y="1418457"/>
            <a:ext cx="9572400" cy="13229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Блокнот VINGA </a:t>
            </a:r>
            <a:r>
              <a:rPr lang="ru-RU" sz="3600" b="1" spc="-1" dirty="0" err="1">
                <a:latin typeface="Trebuchet MS" panose="020B0603020202020204" pitchFamily="34" charset="0"/>
              </a:rPr>
              <a:t>One</a:t>
            </a:r>
            <a:r>
              <a:rPr lang="ru-RU" sz="3600" b="1" spc="-1" dirty="0">
                <a:latin typeface="Trebuchet MS" panose="020B0603020202020204" pitchFamily="34" charset="0"/>
              </a:rPr>
              <a:t> </a:t>
            </a:r>
            <a:r>
              <a:rPr lang="ru-RU" sz="3600" b="1" spc="-1" dirty="0" err="1">
                <a:latin typeface="Trebuchet MS" panose="020B0603020202020204" pitchFamily="34" charset="0"/>
              </a:rPr>
              <a:t>Memory</a:t>
            </a:r>
            <a:r>
              <a:rPr lang="ru-RU" sz="3600" b="1" spc="-1" dirty="0">
                <a:latin typeface="Trebuchet MS" panose="020B0603020202020204" pitchFamily="34" charset="0"/>
              </a:rPr>
              <a:t> a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Day</a:t>
            </a:r>
            <a:endParaRPr lang="ru-RU" sz="3600" b="1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latin typeface="Trebuchet MS" panose="020B0603020202020204" pitchFamily="34" charset="0"/>
              </a:rPr>
              <a:t>из </a:t>
            </a:r>
            <a:r>
              <a:rPr lang="ru-RU" sz="3600" b="1" spc="-1" dirty="0">
                <a:latin typeface="Trebuchet MS" panose="020B0603020202020204" pitchFamily="34" charset="0"/>
              </a:rPr>
              <a:t>переработанной бумаги GRS, А5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66970" y="260488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V7730205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66970" y="3236892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1 690 ₽</a:t>
            </a:r>
            <a:endParaRPr lang="en-US" sz="3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9271338"/>
            <a:ext cx="10267950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Письменные практики эффективны для самопознания, улучшения эмоционального состояния и достижения целей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97" y="2253656"/>
            <a:ext cx="6862856" cy="686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b="15053"/>
          <a:stretch>
            <a:fillRect/>
          </a:stretch>
        </p:blipFill>
        <p:spPr>
          <a:xfrm>
            <a:off x="273096" y="4343399"/>
            <a:ext cx="6646822" cy="48387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190804" y="1418457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962" y="1430261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962" y="-6282"/>
            <a:ext cx="8005717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#Психологическое </a:t>
            </a:r>
            <a:r>
              <a:rPr lang="ru-RU" sz="40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благополучие</a:t>
            </a:r>
            <a:endParaRPr lang="en-US" sz="40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9820" y="1418457"/>
            <a:ext cx="5333880" cy="17630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Настольная игра Крестики-нолики </a:t>
            </a:r>
            <a:r>
              <a:rPr lang="en-US" sz="3600" b="1" spc="-1" dirty="0">
                <a:latin typeface="Trebuchet MS" panose="020B0603020202020204" pitchFamily="34" charset="0"/>
              </a:rPr>
              <a:t>VINGA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09820" y="3068945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V453029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09820" y="3730447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456</a:t>
            </a:r>
            <a:r>
              <a:rPr lang="en-US" sz="3400" spc="-1" dirty="0" smtClean="0">
                <a:latin typeface="Trebuchet MS" panose="020B0603020202020204" pitchFamily="34" charset="0"/>
              </a:rPr>
              <a:t> </a:t>
            </a:r>
            <a:r>
              <a:rPr lang="en-US" sz="3400" spc="-1" dirty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06575" y="1418457"/>
            <a:ext cx="5333880" cy="1698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Набор для садоводства VINGA </a:t>
            </a:r>
            <a:r>
              <a:rPr lang="ru-RU" sz="3600" b="1" spc="-1" dirty="0" err="1">
                <a:latin typeface="Trebuchet MS" panose="020B0603020202020204" pitchFamily="34" charset="0"/>
              </a:rPr>
              <a:t>Story</a:t>
            </a:r>
            <a:r>
              <a:rPr lang="ru-RU" sz="3600" b="1" spc="-1" dirty="0">
                <a:latin typeface="Trebuchet MS" panose="020B0603020202020204" pitchFamily="34" charset="0"/>
              </a:rPr>
              <a:t> </a:t>
            </a:r>
            <a:r>
              <a:rPr lang="ru-RU" sz="3600" b="1" spc="-1" dirty="0" err="1">
                <a:latin typeface="Trebuchet MS" panose="020B0603020202020204" pitchFamily="34" charset="0"/>
              </a:rPr>
              <a:t>of</a:t>
            </a:r>
            <a:r>
              <a:rPr lang="ru-RU" sz="3600" b="1" spc="-1" dirty="0">
                <a:latin typeface="Trebuchet MS" panose="020B0603020202020204" pitchFamily="34" charset="0"/>
              </a:rPr>
              <a:t> </a:t>
            </a:r>
            <a:r>
              <a:rPr lang="ru-RU" sz="3600" b="1" spc="-1" dirty="0" err="1">
                <a:latin typeface="Trebuchet MS" panose="020B0603020202020204" pitchFamily="34" charset="0"/>
              </a:rPr>
              <a:t>Garden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6575" y="3068945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V2613907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06575" y="3666183"/>
            <a:ext cx="1694575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2 490 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9271338"/>
            <a:ext cx="11906250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Исследования показывают, что 20–30 минут садоводства несколько раз в неделю могут снизить стресс и улучшить настроение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13314" name="Picture 2" descr="https://12twelve.ru/upload/image/V453029__B_1_1500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t="15903" r="5329"/>
          <a:stretch>
            <a:fillRect/>
          </a:stretch>
        </p:blipFill>
        <p:spPr bwMode="auto">
          <a:xfrm>
            <a:off x="1684592" y="4521433"/>
            <a:ext cx="4784336" cy="473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12twelve.ru/upload/image/V2613907__P_501__1bc38b0da7cb453d98c961df95383e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22400" r="9955" b="27226"/>
          <a:stretch>
            <a:fillRect/>
          </a:stretch>
        </p:blipFill>
        <p:spPr bwMode="auto">
          <a:xfrm>
            <a:off x="7209854" y="5045145"/>
            <a:ext cx="5596282" cy="347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12twelve.ru/upload/image/81999__M_400__e4e37366407f44c2a8ee074c5128fda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3"/>
          <a:stretch>
            <a:fillRect/>
          </a:stretch>
        </p:blipFill>
        <p:spPr bwMode="auto">
          <a:xfrm>
            <a:off x="13207009" y="0"/>
            <a:ext cx="6909791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3473261" y="1418457"/>
            <a:ext cx="533388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Подсвечник </a:t>
            </a:r>
            <a:r>
              <a:rPr lang="en-US" sz="3600" b="1" spc="-1" dirty="0">
                <a:latin typeface="Trebuchet MS" panose="020B0603020202020204" pitchFamily="34" charset="0"/>
              </a:rPr>
              <a:t>VINGA Montreux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483459" y="2604446"/>
            <a:ext cx="6233291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81999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483459" y="3201684"/>
            <a:ext cx="1694575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3 770 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962" y="1430261"/>
            <a:ext cx="8423286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85512" y="846"/>
            <a:ext cx="8323112" cy="1094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#Психологическое благополучие</a:t>
            </a:r>
            <a:endParaRPr lang="ru-RU" sz="40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9820" y="1418457"/>
            <a:ext cx="8201428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Набор вечных цветных карандашей </a:t>
            </a:r>
            <a:r>
              <a:rPr lang="ru-RU" sz="3600" b="1" spc="-1" dirty="0" err="1">
                <a:latin typeface="Trebuchet MS" panose="020B0603020202020204" pitchFamily="34" charset="0"/>
              </a:rPr>
              <a:t>Micki</a:t>
            </a:r>
            <a:r>
              <a:rPr lang="ru-RU" sz="3600" b="1" spc="-1" dirty="0">
                <a:latin typeface="Trebuchet MS" panose="020B0603020202020204" pitchFamily="34" charset="0"/>
              </a:rPr>
              <a:t> </a:t>
            </a:r>
            <a:r>
              <a:rPr lang="ru-RU" sz="3600" b="1" spc="-1" dirty="0" err="1">
                <a:latin typeface="Trebuchet MS" panose="020B0603020202020204" pitchFamily="34" charset="0"/>
              </a:rPr>
              <a:t>Infinity</a:t>
            </a:r>
            <a:r>
              <a:rPr lang="ru-RU" sz="3600" b="1" spc="-1" dirty="0">
                <a:latin typeface="Trebuchet MS" panose="020B0603020202020204" pitchFamily="34" charset="0"/>
              </a:rPr>
              <a:t> GRS, 12 </a:t>
            </a:r>
            <a:r>
              <a:rPr lang="ru-RU" sz="3600" b="1" spc="-1" dirty="0" err="1">
                <a:latin typeface="Trebuchet MS" panose="020B0603020202020204" pitchFamily="34" charset="0"/>
              </a:rPr>
              <a:t>шт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09820" y="260488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P611.3703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09820" y="3283670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430 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09" y="1430261"/>
            <a:ext cx="8521515" cy="849849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9330753"/>
            <a:ext cx="10982220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Дополните подарок </a:t>
            </a:r>
            <a:r>
              <a:rPr lang="ru-RU" sz="28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брендированной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28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антистресс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-раскраской. Немного юмора и самоиронии никогда не бывают лишними!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12290" name="Picture 2" descr="https://12twelve.ru/upload/image/P611.3703__P_501__d5ee684fc81e4831b5bfaedc5412c7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11942" r="9027" b="9042"/>
          <a:stretch>
            <a:fillRect/>
          </a:stretch>
        </p:blipFill>
        <p:spPr bwMode="auto">
          <a:xfrm>
            <a:off x="3160980" y="2889106"/>
            <a:ext cx="5398128" cy="62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1259066"/>
            <a:ext cx="20105688" cy="3456691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0460" y="5402966"/>
            <a:ext cx="104135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Подарок 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становится не вещью, а частью общего </a:t>
            </a:r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HR- и 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бренд-опыта: </a:t>
            </a:r>
            <a:r>
              <a:rPr lang="ru-RU" sz="3200" dirty="0" err="1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экологичным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, гибридным, персонализированным и </a:t>
            </a:r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направленным</a:t>
            </a:r>
            <a:endParaRPr lang="ru-RU" sz="3200" dirty="0" smtClean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на 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улучшение качества жизни</a:t>
            </a:r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.</a:t>
            </a:r>
            <a:endParaRPr lang="ru-RU" sz="3200" dirty="0" smtClean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endParaRPr lang="ru-RU" sz="32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Это мощный инструмент для </a:t>
            </a:r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укрепления</a:t>
            </a:r>
            <a:endParaRPr lang="ru-RU" sz="3200" dirty="0" smtClean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3200" dirty="0" smtClean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лояльности и </a:t>
            </a:r>
            <a:r>
              <a:rPr lang="ru-RU" sz="32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привлечения талантов в новую эру. </a:t>
            </a:r>
            <a:endParaRPr lang="ru-RU" sz="32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50460" y="1259065"/>
            <a:ext cx="11049000" cy="3456691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23 февраля и 8 марта — любимые в России праздники, которые могут сплотить команду и принести пользу компании, если немного изменить к ним подход.</a:t>
            </a:r>
            <a:endParaRPr lang="ru-RU" sz="40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169" y="0"/>
            <a:ext cx="6169250" cy="113093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62"/>
          <a:stretch>
            <a:fillRect/>
          </a:stretch>
        </p:blipFill>
        <p:spPr>
          <a:xfrm>
            <a:off x="814337" y="9782130"/>
            <a:ext cx="3225755" cy="7518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/>
          <p:cNvSpPr/>
          <p:nvPr/>
        </p:nvSpPr>
        <p:spPr>
          <a:xfrm>
            <a:off x="5191432" y="867138"/>
            <a:ext cx="14914257" cy="275477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070"/>
              </a:lnSpc>
            </a:pPr>
            <a:r>
              <a:rPr lang="ru-RU" sz="7255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ru-RU" sz="7255" b="1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Biophilic</a:t>
            </a:r>
            <a:r>
              <a:rPr lang="ru-RU" sz="7255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7255" b="1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Design</a:t>
            </a:r>
            <a:r>
              <a:rPr lang="ru-RU" sz="7255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2.0 — дизайн, вдохновленный природой</a:t>
            </a:r>
            <a:endParaRPr lang="ru-RU" sz="7255" b="1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8" name="Text 0"/>
          <p:cNvSpPr/>
          <p:nvPr/>
        </p:nvSpPr>
        <p:spPr>
          <a:xfrm>
            <a:off x="5191432" y="3035502"/>
            <a:ext cx="14348784" cy="46297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ru-RU" sz="40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Это не просто цветы на столе (хотя и они тоже).</a:t>
            </a:r>
            <a:endParaRPr lang="ru-RU" sz="40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40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Суть тренда — в использовании природных форм, паттернов и алгоритмов в цифровых интерфейсах, архитектуре и </a:t>
            </a:r>
            <a:r>
              <a:rPr lang="ru-RU" sz="4000" dirty="0" err="1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брендинге</a:t>
            </a:r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. Цель </a:t>
            </a:r>
            <a:r>
              <a:rPr lang="ru-RU" sz="40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— снизить когнитивную нагрузку и создать ощущение спокойствия.</a:t>
            </a:r>
            <a:endParaRPr lang="ru-RU" sz="40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r="20201"/>
          <a:stretch>
            <a:fillRect/>
          </a:stretch>
        </p:blipFill>
        <p:spPr>
          <a:xfrm>
            <a:off x="2" y="-50"/>
            <a:ext cx="4398119" cy="11309449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167548" y="7330100"/>
            <a:ext cx="4513309" cy="3979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1335"/>
              </a:lnSpc>
            </a:pPr>
            <a:r>
              <a:rPr lang="en-US" sz="31335" kern="0" spc="-1253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01</a:t>
            </a:r>
            <a:endParaRPr lang="en-US" sz="31335" dirty="0">
              <a:latin typeface="Trebuchet MS" panose="020B0603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91432" y="8553450"/>
            <a:ext cx="14011097" cy="1869295"/>
          </a:xfrm>
          <a:prstGeom prst="roundRect">
            <a:avLst>
              <a:gd name="adj" fmla="val 258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Источник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: Тренд-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хантинговая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платформа WGSN в своем отчете «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Future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Visuals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2026» прогнозирует доминирование органических, «текучих» форм</a:t>
            </a:r>
            <a:r>
              <a:rPr lang="en-US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 палитр, вдохновленных миром грибов, океана и растений.</a:t>
            </a:r>
            <a:endParaRPr lang="ru-RU" sz="28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12twelve.ru/upload/image/P457.0019__M_400__e8e16a1442a34e309c9da744f140de56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 b="4349"/>
          <a:stretch>
            <a:fillRect/>
          </a:stretch>
        </p:blipFill>
        <p:spPr bwMode="auto">
          <a:xfrm>
            <a:off x="10814204" y="-44450"/>
            <a:ext cx="9291484" cy="1135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12twelve.ru/upload/image/P457.0419__G_300__e045ab5b05d04829b2853e98a5789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62" y="1418457"/>
            <a:ext cx="8427986" cy="842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752077" y="19896"/>
            <a:ext cx="4950393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ru-RU" sz="40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Biophilic</a:t>
            </a: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40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Design</a:t>
            </a: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2.0</a:t>
            </a:r>
            <a:endParaRPr lang="ru-RU" sz="40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66970" y="1418457"/>
            <a:ext cx="9572400" cy="13229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Зеркало для макияжа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Reflecta</a:t>
            </a:r>
            <a:endParaRPr lang="en-US" sz="3600" b="1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latin typeface="Trebuchet MS" panose="020B0603020202020204" pitchFamily="34" charset="0"/>
              </a:rPr>
              <a:t>из </a:t>
            </a:r>
            <a:r>
              <a:rPr lang="ru-RU" sz="3600" b="1" spc="-1" dirty="0">
                <a:latin typeface="Trebuchet MS" panose="020B0603020202020204" pitchFamily="34" charset="0"/>
              </a:rPr>
              <a:t>переработанного пластика RCS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66970" y="260488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P457.0419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66970" y="3236892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210 ₽</a:t>
            </a:r>
            <a:endParaRPr lang="en-US" sz="3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318378" y="1418457"/>
            <a:ext cx="9572400" cy="13229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solidFill>
                  <a:schemeClr val="bg1"/>
                </a:solidFill>
                <a:latin typeface="Trebuchet MS" panose="020B0603020202020204" pitchFamily="34" charset="0"/>
              </a:rPr>
              <a:t>Световой будильник </a:t>
            </a:r>
            <a:r>
              <a:rPr lang="ru-RU" sz="3600" b="1" spc="-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LumaRise</a:t>
            </a:r>
            <a:endParaRPr lang="en-US" sz="3600" b="1" spc="-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из </a:t>
            </a:r>
            <a:r>
              <a:rPr lang="ru-RU" sz="3600" b="1" spc="-1" dirty="0">
                <a:solidFill>
                  <a:schemeClr val="bg1"/>
                </a:solidFill>
                <a:latin typeface="Trebuchet MS" panose="020B0603020202020204" pitchFamily="34" charset="0"/>
              </a:rPr>
              <a:t>переработанного пластика RCS</a:t>
            </a:r>
            <a:endParaRPr lang="en-US" sz="36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318378" y="260488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solidFill>
                  <a:schemeClr val="bg1"/>
                </a:solidFill>
                <a:latin typeface="Trebuchet MS" panose="020B0603020202020204" pitchFamily="34" charset="0"/>
              </a:rPr>
              <a:t>P457.0019</a:t>
            </a:r>
            <a:endParaRPr lang="en-US" sz="24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318378" y="3236892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solidFill>
                  <a:schemeClr val="bg1"/>
                </a:solidFill>
                <a:latin typeface="Trebuchet MS" panose="020B0603020202020204" pitchFamily="34" charset="0"/>
              </a:rPr>
              <a:t>2 660 ₽</a:t>
            </a:r>
            <a:endParaRPr lang="en-US" sz="34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814204" y="9271337"/>
            <a:ext cx="5930746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Мягкая имитация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рассвета</a:t>
            </a:r>
            <a:endParaRPr lang="en-US" sz="2800" dirty="0" smtClean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для 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естественного пробуждения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9271338"/>
            <a:ext cx="6772170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Скругленные углы и природные цвета придают зеркалам современный вид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962" y="1430261"/>
            <a:ext cx="8423286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pic>
        <p:nvPicPr>
          <p:cNvPr id="3074" name="Picture 2" descr="https://12twelve.ru/upload/image/P438.035__P_504__f2ca519911de4352b5d0ef36f958d62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4" b="13184"/>
          <a:stretch>
            <a:fillRect/>
          </a:stretch>
        </p:blipFill>
        <p:spPr bwMode="auto">
          <a:xfrm>
            <a:off x="1350077" y="3927815"/>
            <a:ext cx="5814638" cy="53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/>
          <a:stretch>
            <a:fillRect/>
          </a:stretch>
        </p:blipFill>
        <p:spPr>
          <a:xfrm>
            <a:off x="10814204" y="-25542"/>
            <a:ext cx="9291484" cy="113348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752077" y="19896"/>
            <a:ext cx="4950393" cy="1085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ru-RU" sz="40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Biophilic</a:t>
            </a: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40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Design</a:t>
            </a: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2.0</a:t>
            </a:r>
            <a:endParaRPr lang="ru-RU" sz="40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66970" y="1418457"/>
            <a:ext cx="9572400" cy="13229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Бутылка для воды </a:t>
            </a:r>
            <a:r>
              <a:rPr lang="ru-RU" sz="3600" b="1" spc="-1" dirty="0" err="1">
                <a:latin typeface="Trebuchet MS" panose="020B0603020202020204" pitchFamily="34" charset="0"/>
              </a:rPr>
              <a:t>Avira</a:t>
            </a:r>
            <a:r>
              <a:rPr lang="ru-RU" sz="3600" b="1" spc="-1" dirty="0">
                <a:latin typeface="Trebuchet MS" panose="020B0603020202020204" pitchFamily="34" charset="0"/>
              </a:rPr>
              <a:t>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Atik</a:t>
            </a:r>
            <a:endParaRPr lang="ru-RU" sz="3600" b="1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latin typeface="Trebuchet MS" panose="020B0603020202020204" pitchFamily="34" charset="0"/>
              </a:rPr>
              <a:t>из </a:t>
            </a:r>
            <a:r>
              <a:rPr lang="ru-RU" sz="3600" b="1" spc="-1" dirty="0" err="1">
                <a:latin typeface="Trebuchet MS" panose="020B0603020202020204" pitchFamily="34" charset="0"/>
              </a:rPr>
              <a:t>rPET</a:t>
            </a:r>
            <a:r>
              <a:rPr lang="ru-RU" sz="3600" b="1" spc="-1" dirty="0">
                <a:latin typeface="Trebuchet MS" panose="020B0603020202020204" pitchFamily="34" charset="0"/>
              </a:rPr>
              <a:t> RCS, 500 мл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66970" y="260488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P438.035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66970" y="3236892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1 290 ₽</a:t>
            </a:r>
            <a:endParaRPr lang="en-US" sz="3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318378" y="1418457"/>
            <a:ext cx="8787310" cy="13229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solidFill>
                  <a:schemeClr val="bg1"/>
                </a:solidFill>
                <a:latin typeface="Trebuchet MS" panose="020B0603020202020204" pitchFamily="34" charset="0"/>
              </a:rPr>
              <a:t>Бутылка для воды </a:t>
            </a:r>
            <a:r>
              <a:rPr lang="ru-RU" sz="3600" b="1" spc="-1" dirty="0" err="1">
                <a:solidFill>
                  <a:schemeClr val="bg1"/>
                </a:solidFill>
                <a:latin typeface="Trebuchet MS" panose="020B0603020202020204" pitchFamily="34" charset="0"/>
              </a:rPr>
              <a:t>Avira</a:t>
            </a:r>
            <a:r>
              <a:rPr lang="ru-RU" sz="3600" b="1" spc="-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b="1" spc="-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Alcor</a:t>
            </a:r>
            <a:endParaRPr lang="en-US" sz="3600" b="1" spc="-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из </a:t>
            </a:r>
            <a:r>
              <a:rPr lang="ru-RU" sz="3600" b="1" spc="-1" dirty="0">
                <a:solidFill>
                  <a:schemeClr val="bg1"/>
                </a:solidFill>
                <a:latin typeface="Trebuchet MS" panose="020B0603020202020204" pitchFamily="34" charset="0"/>
              </a:rPr>
              <a:t>переработанной стали RCS, 600 мл</a:t>
            </a:r>
            <a:endParaRPr lang="en-US" sz="36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318378" y="260488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solidFill>
                  <a:schemeClr val="bg1"/>
                </a:solidFill>
                <a:latin typeface="Trebuchet MS" panose="020B0603020202020204" pitchFamily="34" charset="0"/>
              </a:rPr>
              <a:t>P438.065</a:t>
            </a:r>
            <a:endParaRPr lang="en-US" sz="24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318378" y="3236892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solidFill>
                  <a:schemeClr val="bg1"/>
                </a:solidFill>
                <a:latin typeface="Trebuchet MS" panose="020B0603020202020204" pitchFamily="34" charset="0"/>
              </a:rPr>
              <a:t>2 120 ₽</a:t>
            </a:r>
            <a:endParaRPr lang="en-US" sz="34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814204" y="9271337"/>
            <a:ext cx="7969096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Крышка выполнена из натурального бамбука, а ее форма напоминает природные изгибы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9271338"/>
            <a:ext cx="7810500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Упаковка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легко 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трансформируется в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кашпо, добавьте к 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подарку небольшой суккулент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9"/>
          <a:stretch>
            <a:fillRect/>
          </a:stretch>
        </p:blipFill>
        <p:spPr>
          <a:xfrm>
            <a:off x="6508124" y="2903661"/>
            <a:ext cx="4923791" cy="73918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0587109" y="1430261"/>
            <a:ext cx="8423286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962" y="1430261"/>
            <a:ext cx="8423286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098101" y="19896"/>
            <a:ext cx="4950394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ru-RU" sz="4000" dirty="0" err="1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Biophilic</a:t>
            </a:r>
            <a:r>
              <a:rPr lang="ru-RU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4000" dirty="0" err="1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Design</a:t>
            </a:r>
            <a:r>
              <a:rPr lang="ru-RU" sz="4000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2.0</a:t>
            </a:r>
            <a:endParaRPr lang="ru-RU" sz="4000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66970" y="1418457"/>
            <a:ext cx="9572400" cy="13229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Сервировочная доска VINGA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Veia</a:t>
            </a:r>
            <a:r>
              <a:rPr lang="ru-RU" sz="3600" b="1" spc="-1" dirty="0" smtClean="0">
                <a:latin typeface="Trebuchet MS" panose="020B0603020202020204" pitchFamily="34" charset="0"/>
              </a:rPr>
              <a:t>,</a:t>
            </a:r>
            <a:endParaRPr lang="ru-RU" sz="3600" b="1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latin typeface="Trebuchet MS" panose="020B0603020202020204" pitchFamily="34" charset="0"/>
              </a:rPr>
              <a:t>размер </a:t>
            </a:r>
            <a:r>
              <a:rPr lang="ru-RU" sz="3600" b="1" spc="-1" dirty="0">
                <a:latin typeface="Trebuchet MS" panose="020B0603020202020204" pitchFamily="34" charset="0"/>
              </a:rPr>
              <a:t>L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66970" y="260488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V261099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66970" y="3236892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Trebuchet MS" panose="020B0603020202020204" pitchFamily="34" charset="0"/>
              </a:rPr>
              <a:t>3 050 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039370" y="1418457"/>
            <a:ext cx="878731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Вечная ручка </a:t>
            </a:r>
            <a:r>
              <a:rPr lang="en-US" sz="3600" b="1" spc="-1" dirty="0" err="1">
                <a:latin typeface="Trebuchet MS" panose="020B0603020202020204" pitchFamily="34" charset="0"/>
              </a:rPr>
              <a:t>Pininfarina</a:t>
            </a:r>
            <a:r>
              <a:rPr lang="en-US" sz="3600" b="1" spc="-1" dirty="0">
                <a:latin typeface="Trebuchet MS" panose="020B0603020202020204" pitchFamily="34" charset="0"/>
              </a:rPr>
              <a:t> </a:t>
            </a:r>
            <a:r>
              <a:rPr lang="en-US" sz="3600" b="1" spc="-1" dirty="0" err="1">
                <a:latin typeface="Trebuchet MS" panose="020B0603020202020204" pitchFamily="34" charset="0"/>
              </a:rPr>
              <a:t>Piuma</a:t>
            </a:r>
            <a:r>
              <a:rPr lang="en-US" sz="3600" b="1" spc="-1" dirty="0">
                <a:latin typeface="Trebuchet MS" panose="020B0603020202020204" pitchFamily="34" charset="0"/>
              </a:rPr>
              <a:t> A MODERN CLASSIC CHARCOAL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39370" y="2604889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Gilroy" panose="00000500000000000000" pitchFamily="2" charset="-52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Gilroy" panose="00000500000000000000" pitchFamily="2" charset="-52"/>
              </a:rPr>
              <a:t>FOPIUMETHCH</a:t>
            </a:r>
            <a:endParaRPr lang="en-US" sz="2400" b="0" strike="noStrike" spc="-1" dirty="0">
              <a:latin typeface="Gilroy" panose="000005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87109" y="9342556"/>
            <a:ext cx="6424541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Вечная ручка динамической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формы</a:t>
            </a:r>
            <a:endParaRPr lang="ru-RU" sz="2800" dirty="0" smtClean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из тонированной древесины клен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а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2892" y="9342557"/>
            <a:ext cx="6991350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Натуральная древесина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акации</a:t>
            </a:r>
            <a:endParaRPr lang="ru-RU" sz="2800" dirty="0" smtClean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с </a:t>
            </a:r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уникальным узором для каждой доски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76" y="2237254"/>
            <a:ext cx="7523639" cy="7523639"/>
          </a:xfrm>
          <a:prstGeom prst="rect">
            <a:avLst/>
          </a:prstGeom>
        </p:spPr>
      </p:pic>
      <p:pic>
        <p:nvPicPr>
          <p:cNvPr id="5126" name="Picture 6" descr="https://12twelve.ru/upload/image/FOPIUMETHCH_5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t="27790" r="12943" b="21292"/>
          <a:stretch>
            <a:fillRect/>
          </a:stretch>
        </p:blipFill>
        <p:spPr bwMode="auto">
          <a:xfrm>
            <a:off x="11764759" y="3632385"/>
            <a:ext cx="6791446" cy="47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1039370" y="3236892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Gilroy" panose="00000500000000000000" pitchFamily="2" charset="-52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latin typeface="Gilroy" panose="00000500000000000000" pitchFamily="2" charset="-52"/>
              </a:rPr>
              <a:t>6 300 ₽</a:t>
            </a:r>
            <a:endParaRPr lang="en-US" sz="3400" b="0" strike="noStrike" spc="-1" dirty="0">
              <a:latin typeface="Gilroy" panose="00000500000000000000" pitchFamily="2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/>
          <a:stretch>
            <a:fillRect/>
          </a:stretch>
        </p:blipFill>
        <p:spPr>
          <a:xfrm>
            <a:off x="0" y="-38100"/>
            <a:ext cx="20105688" cy="113474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4127" y="191346"/>
            <a:ext cx="4950393" cy="1085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ru-RU" sz="40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Biophilic</a:t>
            </a: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4000" dirty="0" err="1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Design</a:t>
            </a:r>
            <a:r>
              <a:rPr lang="ru-RU" sz="40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2.0</a:t>
            </a:r>
            <a:endParaRPr lang="ru-RU" sz="40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6870" y="1541364"/>
            <a:ext cx="957240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solidFill>
                  <a:schemeClr val="bg1"/>
                </a:solidFill>
                <a:latin typeface="Trebuchet MS" panose="020B0603020202020204" pitchFamily="34" charset="0"/>
              </a:rPr>
              <a:t>Беспроводная настольная лампа </a:t>
            </a:r>
            <a:r>
              <a:rPr lang="ru-RU" sz="3600" b="1" spc="-1" dirty="0" err="1">
                <a:solidFill>
                  <a:schemeClr val="bg1"/>
                </a:solidFill>
                <a:latin typeface="Trebuchet MS" panose="020B0603020202020204" pitchFamily="34" charset="0"/>
              </a:rPr>
              <a:t>Luming</a:t>
            </a:r>
            <a:r>
              <a:rPr lang="ru-RU" sz="3600" b="1" spc="-1" dirty="0">
                <a:solidFill>
                  <a:schemeClr val="bg1"/>
                </a:solidFill>
                <a:latin typeface="Trebuchet MS" panose="020B0603020202020204" pitchFamily="34" charset="0"/>
              </a:rPr>
              <a:t> из переработанного пластика RCS, IPX4</a:t>
            </a:r>
            <a:endParaRPr lang="en-US" sz="36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6870" y="2727796"/>
            <a:ext cx="9572400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solidFill>
                  <a:schemeClr val="bg1"/>
                </a:solidFill>
                <a:latin typeface="Trebuchet MS" panose="020B0603020202020204" pitchFamily="34" charset="0"/>
              </a:rPr>
              <a:t>P513.74</a:t>
            </a:r>
            <a:endParaRPr lang="en-US" sz="24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870" y="3359799"/>
            <a:ext cx="9572400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spc="-1" dirty="0">
                <a:solidFill>
                  <a:schemeClr val="bg1"/>
                </a:solidFill>
                <a:latin typeface="Trebuchet MS" panose="020B0603020202020204" pitchFamily="34" charset="0"/>
              </a:rPr>
              <a:t>3 130 ₽</a:t>
            </a:r>
            <a:endParaRPr lang="en-US" sz="34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410700"/>
            <a:ext cx="6772170" cy="1069195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Оригинальная форма с мягким светом,</a:t>
            </a:r>
            <a:endParaRPr lang="en-US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вдохновленная природой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0"/>
          <p:cNvSpPr/>
          <p:nvPr/>
        </p:nvSpPr>
        <p:spPr>
          <a:xfrm>
            <a:off x="5371991" y="4148474"/>
            <a:ext cx="12992209" cy="31222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ru-RU" sz="40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Самый ценный подарок — тот, что прокачивает навыки сотрудника. В тренде — дарить не только предметы, но и знания: доступы к платным курсам, мастер-классам от мировых экспертов, подписки на профессиональные сообщества или </a:t>
            </a:r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билеты</a:t>
            </a:r>
            <a:endParaRPr lang="ru-RU" sz="4000" dirty="0" smtClean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  <a:p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на </a:t>
            </a:r>
            <a:r>
              <a:rPr lang="ru-RU" sz="40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отраслевые конференции</a:t>
            </a:r>
            <a:r>
              <a:rPr lang="ru-RU" sz="4000" dirty="0" smtClean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.</a:t>
            </a:r>
            <a:endParaRPr lang="ru-RU" sz="40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-3309679" y="3309683"/>
            <a:ext cx="11309346" cy="4689986"/>
          </a:xfrm>
          <a:prstGeom prst="rect">
            <a:avLst/>
          </a:prstGeom>
          <a:solidFill>
            <a:srgbClr val="7661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8" name="Text 0"/>
          <p:cNvSpPr/>
          <p:nvPr/>
        </p:nvSpPr>
        <p:spPr>
          <a:xfrm>
            <a:off x="5371991" y="1168324"/>
            <a:ext cx="14733698" cy="256329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070"/>
              </a:lnSpc>
            </a:pPr>
            <a:r>
              <a:rPr lang="ru-RU" sz="7915" b="1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</a:t>
            </a:r>
            <a:r>
              <a:rPr lang="ru-RU" sz="7915" b="1" dirty="0" err="1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Upskilling</a:t>
            </a:r>
            <a:r>
              <a:rPr lang="ru-RU" sz="7915" b="1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7915" b="1" dirty="0" err="1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Swag</a:t>
            </a:r>
            <a:r>
              <a:rPr lang="ru-RU" sz="7915" b="1" dirty="0"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— подарки как инвестиция в развитие</a:t>
            </a:r>
            <a:endParaRPr lang="ru-RU" sz="7915" b="1" dirty="0"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9" name="Text 1"/>
          <p:cNvSpPr/>
          <p:nvPr/>
        </p:nvSpPr>
        <p:spPr>
          <a:xfrm>
            <a:off x="361720" y="362881"/>
            <a:ext cx="4953121" cy="3979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1335"/>
              </a:lnSpc>
            </a:pPr>
            <a:r>
              <a:rPr lang="en-US" sz="31335" kern="0" spc="-1253" dirty="0">
                <a:solidFill>
                  <a:schemeClr val="bg1"/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0</a:t>
            </a:r>
            <a:r>
              <a:rPr lang="ru-RU" sz="31335" kern="0" spc="-1253" dirty="0">
                <a:solidFill>
                  <a:schemeClr val="bg1"/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2</a:t>
            </a:r>
            <a:endParaRPr lang="en-US" sz="31335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71991" y="8367809"/>
            <a:ext cx="13297009" cy="2206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Источник: 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Бизнес-издание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Harvard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Business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</a:t>
            </a:r>
            <a:r>
              <a:rPr lang="ru-RU" sz="2800" dirty="0" err="1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Review</a:t>
            </a:r>
            <a:r>
              <a:rPr lang="ru-RU" sz="2800" dirty="0">
                <a:solidFill>
                  <a:srgbClr val="000000">
                    <a:alpha val="99000"/>
                  </a:srgb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 рекомендует рассматривать инвестиции в развитие навыков как ключевую часть пакета привилегий, что логично распространяется и на корпоративную культуру дарения.</a:t>
            </a:r>
            <a:endParaRPr lang="ru-RU" sz="2800" dirty="0">
              <a:solidFill>
                <a:srgbClr val="000000">
                  <a:alpha val="99000"/>
                </a:srgb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33835" y="222871"/>
            <a:ext cx="4134465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9070"/>
              </a:lnSpc>
            </a:pPr>
            <a:r>
              <a:rPr lang="en-US" sz="4000" dirty="0">
                <a:solidFill>
                  <a:schemeClr val="tx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#Upskilling Swag </a:t>
            </a:r>
            <a:endParaRPr lang="ru-RU" sz="4000" dirty="0">
              <a:solidFill>
                <a:schemeClr val="tx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90804" y="1724664"/>
            <a:ext cx="5689088" cy="8446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962" y="1736468"/>
            <a:ext cx="5689088" cy="843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193646" y="1724664"/>
            <a:ext cx="5689088" cy="8446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rebuchet MS" panose="020B0603020202020204" pitchFamily="34" charset="0"/>
            </a:endParaRPr>
          </a:p>
        </p:txBody>
      </p:sp>
      <p:pic>
        <p:nvPicPr>
          <p:cNvPr id="17414" name="Picture 6" descr="https://12twelve.ru/upload/image/P611.099__P_500__176bd21a579044dba5b4cda150fdeda8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9" r="21573"/>
          <a:stretch>
            <a:fillRect/>
          </a:stretch>
        </p:blipFill>
        <p:spPr bwMode="auto">
          <a:xfrm>
            <a:off x="2113051" y="3382995"/>
            <a:ext cx="3751918" cy="59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51546" y="1667789"/>
            <a:ext cx="5420624" cy="13229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Вечный </a:t>
            </a:r>
            <a:r>
              <a:rPr lang="ru-RU" sz="3600" b="1" spc="-1" dirty="0" smtClean="0">
                <a:latin typeface="Trebuchet MS" panose="020B0603020202020204" pitchFamily="34" charset="0"/>
              </a:rPr>
              <a:t>карандаш</a:t>
            </a:r>
            <a:endParaRPr lang="ru-RU" sz="3600" b="1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latin typeface="Trebuchet MS" panose="020B0603020202020204" pitchFamily="34" charset="0"/>
              </a:rPr>
              <a:t>из </a:t>
            </a:r>
            <a:r>
              <a:rPr lang="ru-RU" sz="3600" b="1" spc="-1" dirty="0">
                <a:latin typeface="Trebuchet MS" panose="020B0603020202020204" pitchFamily="34" charset="0"/>
              </a:rPr>
              <a:t>бамбука </a:t>
            </a:r>
            <a:r>
              <a:rPr lang="ru-RU" sz="3600" b="1" spc="-1" dirty="0" smtClean="0">
                <a:latin typeface="Trebuchet MS" panose="020B0603020202020204" pitchFamily="34" charset="0"/>
              </a:rPr>
              <a:t>FSC®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51546" y="2854221"/>
            <a:ext cx="4954004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1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P611.099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51546" y="3497357"/>
            <a:ext cx="4116754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130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17416" name="Picture 8" descr="https://12twelve.ru/upload/image/P774.6209__B_8__1f29142e74744d9cb19fe6fb771324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183141" y="6516897"/>
            <a:ext cx="3679016" cy="36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12twelve.ru/upload/image/P774.6209__P_500__4a85b7dbf76d479eac0d6fd6825185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t="12139" r="23375" b="6878"/>
          <a:stretch>
            <a:fillRect/>
          </a:stretch>
        </p:blipFill>
        <p:spPr bwMode="auto">
          <a:xfrm>
            <a:off x="16002000" y="3105273"/>
            <a:ext cx="2722975" cy="443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3350329" y="1724664"/>
            <a:ext cx="5420624" cy="17630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Блокнот </a:t>
            </a:r>
            <a:r>
              <a:rPr lang="ru-RU" sz="3600" b="1" spc="-1" dirty="0" err="1" smtClean="0">
                <a:latin typeface="Trebuchet MS" panose="020B0603020202020204" pitchFamily="34" charset="0"/>
              </a:rPr>
              <a:t>Elowen</a:t>
            </a:r>
            <a:endParaRPr lang="ru-RU" sz="3600" b="1" spc="-1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 smtClean="0">
                <a:latin typeface="Trebuchet MS" panose="020B0603020202020204" pitchFamily="34" charset="0"/>
              </a:rPr>
              <a:t>из трех видов бумаги, А5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352346" y="3382995"/>
            <a:ext cx="4954004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1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P774.6209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352346" y="4026131"/>
            <a:ext cx="4116754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833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pic>
        <p:nvPicPr>
          <p:cNvPr id="17420" name="Picture 12" descr="https://12twelve.ru/upload/image/p301.359__b_1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12207" r="8513" b="16374"/>
          <a:stretch>
            <a:fillRect/>
          </a:stretch>
        </p:blipFill>
        <p:spPr bwMode="auto">
          <a:xfrm>
            <a:off x="7656851" y="5320727"/>
            <a:ext cx="4679240" cy="41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7469172" y="1724664"/>
            <a:ext cx="5420624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600" b="1" spc="-1" dirty="0">
                <a:latin typeface="Trebuchet MS" panose="020B0603020202020204" pitchFamily="34" charset="0"/>
              </a:rPr>
              <a:t>Подставка для телефона </a:t>
            </a:r>
            <a:r>
              <a:rPr lang="en-US" sz="3600" b="1" spc="-1" dirty="0">
                <a:latin typeface="Trebuchet MS" panose="020B0603020202020204" pitchFamily="34" charset="0"/>
              </a:rPr>
              <a:t>Bamboo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69172" y="2911096"/>
            <a:ext cx="4954004" cy="666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1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400" spc="-1" dirty="0">
                <a:latin typeface="Trebuchet MS" panose="020B0603020202020204" pitchFamily="34" charset="0"/>
              </a:rPr>
              <a:t>P301.359</a:t>
            </a:r>
            <a:endParaRPr lang="en-US" sz="24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69172" y="3554232"/>
            <a:ext cx="4116754" cy="790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3400" spc="-1" dirty="0" smtClean="0">
                <a:latin typeface="Trebuchet MS" panose="020B0603020202020204" pitchFamily="34" charset="0"/>
              </a:rPr>
              <a:t>252 </a:t>
            </a:r>
            <a:r>
              <a:rPr lang="en-US" sz="3400" spc="-1" dirty="0" smtClean="0">
                <a:latin typeface="Trebuchet MS" panose="020B0603020202020204" pitchFamily="34" charset="0"/>
              </a:rPr>
              <a:t>₽</a:t>
            </a:r>
            <a:endParaRPr lang="en-US" sz="3400" spc="-1" dirty="0">
              <a:latin typeface="Trebuchet MS" panose="020B0603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9433033"/>
            <a:ext cx="12115800" cy="1477050"/>
          </a:xfrm>
          <a:prstGeom prst="rect">
            <a:avLst/>
          </a:prstGeom>
          <a:solidFill>
            <a:srgbClr val="766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Поддерживайте развитие не только профессионального, но и творческого потенциала. Мастер-класс по рисунку или креативному мышлению — подарок, который точно </a:t>
            </a:r>
            <a:r>
              <a:rPr lang="ru-RU" sz="2800" dirty="0" smtClean="0">
                <a:solidFill>
                  <a:schemeClr val="bg1">
                    <a:alpha val="99000"/>
                  </a:schemeClr>
                </a:solidFill>
                <a:latin typeface="Trebuchet MS" panose="020B0603020202020204" pitchFamily="34" charset="0"/>
                <a:ea typeface="JejuMyeongjo" pitchFamily="34" charset="-122"/>
                <a:cs typeface="JejuMyeongjo" pitchFamily="34" charset="-120"/>
              </a:rPr>
              <a:t>запомнится</a:t>
            </a:r>
            <a:endParaRPr lang="ru-RU" sz="2800" dirty="0">
              <a:solidFill>
                <a:schemeClr val="bg1">
                  <a:alpha val="99000"/>
                </a:schemeClr>
              </a:solidFill>
              <a:latin typeface="Trebuchet MS" panose="020B0603020202020204" pitchFamily="34" charset="0"/>
              <a:ea typeface="JejuMyeongjo" pitchFamily="34" charset="-122"/>
              <a:cs typeface="JejuMyeongjo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8031</Words>
  <Application>WPS Presentation</Application>
  <PresentationFormat>Произвольный</PresentationFormat>
  <Paragraphs>427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SimSun</vt:lpstr>
      <vt:lpstr>Wingdings</vt:lpstr>
      <vt:lpstr>Trebuchet MS</vt:lpstr>
      <vt:lpstr>Gilroy</vt:lpstr>
      <vt:lpstr>JejuMyeongjo</vt:lpstr>
      <vt:lpstr>JejuMyeongjo</vt:lpstr>
      <vt:lpstr>Arial Unicode MS</vt:lpstr>
      <vt:lpstr>Calibri Light</vt:lpstr>
      <vt:lpstr>Calibri</vt:lpstr>
      <vt:lpstr>Segoe Print</vt:lpstr>
      <vt:lpstr>MingLiU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Анастасия С</cp:lastModifiedBy>
  <cp:revision>86</cp:revision>
  <dcterms:created xsi:type="dcterms:W3CDTF">2025-11-05T13:52:00Z</dcterms:created>
  <dcterms:modified xsi:type="dcterms:W3CDTF">2026-01-30T07:42:54Z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3F0AECDE242D44F18509EB9EB3E0AA1A_13</vt:lpwstr>
  </property>
  <property fmtid="{D5CDD505-2E9C-101B-9397-08002B2CF9AE}" pid="3" name="KSOProductBuildVer">
    <vt:lpwstr>1049-12.2.0.23196</vt:lpwstr>
  </property>
</Properties>
</file>